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291" r:id="rId4"/>
    <p:sldId id="292" r:id="rId5"/>
    <p:sldId id="293" r:id="rId6"/>
    <p:sldId id="294" r:id="rId7"/>
    <p:sldId id="295" r:id="rId8"/>
    <p:sldId id="297" r:id="rId9"/>
    <p:sldId id="296"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C3A1F6-236C-4334-9F7F-6EC2317E898F}" type="doc">
      <dgm:prSet loTypeId="urn:microsoft.com/office/officeart/2005/8/layout/vList2" loCatId="list" qsTypeId="urn:microsoft.com/office/officeart/2005/8/quickstyle/3d2" qsCatId="3D" csTypeId="urn:microsoft.com/office/officeart/2005/8/colors/colorful2" csCatId="colorful"/>
      <dgm:spPr/>
      <dgm:t>
        <a:bodyPr/>
        <a:lstStyle/>
        <a:p>
          <a:endParaRPr lang="en-US"/>
        </a:p>
      </dgm:t>
    </dgm:pt>
    <dgm:pt modelId="{445DA9E6-CB26-4655-91A6-D27273A6A72D}">
      <dgm:prSet custT="1"/>
      <dgm:spPr/>
      <dgm:t>
        <a:bodyPr/>
        <a:lstStyle/>
        <a:p>
          <a:pPr rtl="0"/>
          <a:r>
            <a:rPr lang="en-US" sz="4000" b="1" dirty="0" smtClean="0">
              <a:effectLst>
                <a:outerShdw blurRad="38100" dist="38100" dir="2700000" algn="tl">
                  <a:srgbClr val="000000">
                    <a:alpha val="43137"/>
                  </a:srgbClr>
                </a:outerShdw>
              </a:effectLst>
            </a:rPr>
            <a:t>Where are we now?</a:t>
          </a:r>
          <a:endParaRPr lang="en-US" sz="4000" b="1" dirty="0">
            <a:effectLst>
              <a:outerShdw blurRad="38100" dist="38100" dir="2700000" algn="tl">
                <a:srgbClr val="000000">
                  <a:alpha val="43137"/>
                </a:srgbClr>
              </a:outerShdw>
            </a:effectLst>
          </a:endParaRPr>
        </a:p>
      </dgm:t>
    </dgm:pt>
    <dgm:pt modelId="{AE9D4556-0D4B-406B-BA00-3BF7BF6E86CC}" type="parTrans" cxnId="{5295E634-227E-49AE-A9A7-D1A3D8599EF2}">
      <dgm:prSet/>
      <dgm:spPr/>
      <dgm:t>
        <a:bodyPr/>
        <a:lstStyle/>
        <a:p>
          <a:endParaRPr lang="en-US"/>
        </a:p>
      </dgm:t>
    </dgm:pt>
    <dgm:pt modelId="{0EB12453-BA82-42ED-848A-7DB9357976D3}" type="sibTrans" cxnId="{5295E634-227E-49AE-A9A7-D1A3D8599EF2}">
      <dgm:prSet/>
      <dgm:spPr/>
      <dgm:t>
        <a:bodyPr/>
        <a:lstStyle/>
        <a:p>
          <a:endParaRPr lang="en-US"/>
        </a:p>
      </dgm:t>
    </dgm:pt>
    <dgm:pt modelId="{9C27F937-9B6A-4C13-B1AB-4D4A00FC0183}">
      <dgm:prSet custT="1"/>
      <dgm:spPr/>
      <dgm:t>
        <a:bodyPr/>
        <a:lstStyle/>
        <a:p>
          <a:pPr rtl="0"/>
          <a:r>
            <a:rPr lang="en-US" sz="4000" b="1" dirty="0" smtClean="0">
              <a:effectLst>
                <a:outerShdw blurRad="38100" dist="38100" dir="2700000" algn="tl">
                  <a:srgbClr val="000000">
                    <a:alpha val="43137"/>
                  </a:srgbClr>
                </a:outerShdw>
              </a:effectLst>
            </a:rPr>
            <a:t>Where do we want to go?</a:t>
          </a:r>
          <a:endParaRPr lang="en-US" sz="4000" b="1" dirty="0">
            <a:effectLst>
              <a:outerShdw blurRad="38100" dist="38100" dir="2700000" algn="tl">
                <a:srgbClr val="000000">
                  <a:alpha val="43137"/>
                </a:srgbClr>
              </a:outerShdw>
            </a:effectLst>
          </a:endParaRPr>
        </a:p>
      </dgm:t>
    </dgm:pt>
    <dgm:pt modelId="{48A36B58-A0F3-4A5A-8C14-FBA38B4B9AED}" type="parTrans" cxnId="{FE39FC31-81D3-4A33-8524-2E066C94A743}">
      <dgm:prSet/>
      <dgm:spPr/>
      <dgm:t>
        <a:bodyPr/>
        <a:lstStyle/>
        <a:p>
          <a:endParaRPr lang="en-US"/>
        </a:p>
      </dgm:t>
    </dgm:pt>
    <dgm:pt modelId="{48B74D8F-8C09-49D5-9CDC-E9E856A7DC4E}" type="sibTrans" cxnId="{FE39FC31-81D3-4A33-8524-2E066C94A743}">
      <dgm:prSet/>
      <dgm:spPr/>
      <dgm:t>
        <a:bodyPr/>
        <a:lstStyle/>
        <a:p>
          <a:endParaRPr lang="en-US"/>
        </a:p>
      </dgm:t>
    </dgm:pt>
    <dgm:pt modelId="{1AB5FE0D-BC56-4946-813C-04940C06B7B3}">
      <dgm:prSet custT="1"/>
      <dgm:spPr/>
      <dgm:t>
        <a:bodyPr/>
        <a:lstStyle/>
        <a:p>
          <a:pPr rtl="0"/>
          <a:r>
            <a:rPr lang="en-US" sz="4000" b="1" dirty="0" smtClean="0">
              <a:effectLst>
                <a:outerShdw blurRad="38100" dist="38100" dir="2700000" algn="tl">
                  <a:srgbClr val="000000">
                    <a:alpha val="43137"/>
                  </a:srgbClr>
                </a:outerShdw>
              </a:effectLst>
            </a:rPr>
            <a:t>How are we going to get there?</a:t>
          </a:r>
          <a:endParaRPr lang="en-US" sz="4000" b="1" dirty="0">
            <a:effectLst>
              <a:outerShdw blurRad="38100" dist="38100" dir="2700000" algn="tl">
                <a:srgbClr val="000000">
                  <a:alpha val="43137"/>
                </a:srgbClr>
              </a:outerShdw>
            </a:effectLst>
          </a:endParaRPr>
        </a:p>
      </dgm:t>
    </dgm:pt>
    <dgm:pt modelId="{823D4844-0259-4DC6-8F9E-97526000C9D5}" type="parTrans" cxnId="{1A51CF1B-F11E-4D4A-B877-9A6A6ECD91ED}">
      <dgm:prSet/>
      <dgm:spPr/>
      <dgm:t>
        <a:bodyPr/>
        <a:lstStyle/>
        <a:p>
          <a:endParaRPr lang="en-US"/>
        </a:p>
      </dgm:t>
    </dgm:pt>
    <dgm:pt modelId="{E0F53A95-7C20-4CD7-9024-DE533966DBAB}" type="sibTrans" cxnId="{1A51CF1B-F11E-4D4A-B877-9A6A6ECD91ED}">
      <dgm:prSet/>
      <dgm:spPr/>
      <dgm:t>
        <a:bodyPr/>
        <a:lstStyle/>
        <a:p>
          <a:endParaRPr lang="en-US"/>
        </a:p>
      </dgm:t>
    </dgm:pt>
    <dgm:pt modelId="{CA919E63-A10B-402E-A820-D17378C8B6AE}" type="pres">
      <dgm:prSet presAssocID="{9CC3A1F6-236C-4334-9F7F-6EC2317E898F}" presName="linear" presStyleCnt="0">
        <dgm:presLayoutVars>
          <dgm:animLvl val="lvl"/>
          <dgm:resizeHandles val="exact"/>
        </dgm:presLayoutVars>
      </dgm:prSet>
      <dgm:spPr/>
      <dgm:t>
        <a:bodyPr/>
        <a:lstStyle/>
        <a:p>
          <a:endParaRPr lang="en-US"/>
        </a:p>
      </dgm:t>
    </dgm:pt>
    <dgm:pt modelId="{F2EF1BB4-43AE-45FA-84D5-DF9D52AC56F0}" type="pres">
      <dgm:prSet presAssocID="{445DA9E6-CB26-4655-91A6-D27273A6A72D}" presName="parentText" presStyleLbl="node1" presStyleIdx="0" presStyleCnt="3">
        <dgm:presLayoutVars>
          <dgm:chMax val="0"/>
          <dgm:bulletEnabled val="1"/>
        </dgm:presLayoutVars>
      </dgm:prSet>
      <dgm:spPr/>
      <dgm:t>
        <a:bodyPr/>
        <a:lstStyle/>
        <a:p>
          <a:endParaRPr lang="en-US"/>
        </a:p>
      </dgm:t>
    </dgm:pt>
    <dgm:pt modelId="{7F0E73C4-D848-4A21-9513-9B8054E2D3A7}" type="pres">
      <dgm:prSet presAssocID="{0EB12453-BA82-42ED-848A-7DB9357976D3}" presName="spacer" presStyleCnt="0"/>
      <dgm:spPr/>
    </dgm:pt>
    <dgm:pt modelId="{F008B158-7209-4BC2-8532-FE7902B46218}" type="pres">
      <dgm:prSet presAssocID="{9C27F937-9B6A-4C13-B1AB-4D4A00FC0183}" presName="parentText" presStyleLbl="node1" presStyleIdx="1" presStyleCnt="3">
        <dgm:presLayoutVars>
          <dgm:chMax val="0"/>
          <dgm:bulletEnabled val="1"/>
        </dgm:presLayoutVars>
      </dgm:prSet>
      <dgm:spPr/>
      <dgm:t>
        <a:bodyPr/>
        <a:lstStyle/>
        <a:p>
          <a:endParaRPr lang="en-US"/>
        </a:p>
      </dgm:t>
    </dgm:pt>
    <dgm:pt modelId="{9A71D0E9-9A58-47C6-AD2E-9557C99FF87C}" type="pres">
      <dgm:prSet presAssocID="{48B74D8F-8C09-49D5-9CDC-E9E856A7DC4E}" presName="spacer" presStyleCnt="0"/>
      <dgm:spPr/>
    </dgm:pt>
    <dgm:pt modelId="{9F0D56B0-CFBF-43DA-A39F-277035474683}" type="pres">
      <dgm:prSet presAssocID="{1AB5FE0D-BC56-4946-813C-04940C06B7B3}" presName="parentText" presStyleLbl="node1" presStyleIdx="2" presStyleCnt="3">
        <dgm:presLayoutVars>
          <dgm:chMax val="0"/>
          <dgm:bulletEnabled val="1"/>
        </dgm:presLayoutVars>
      </dgm:prSet>
      <dgm:spPr/>
      <dgm:t>
        <a:bodyPr/>
        <a:lstStyle/>
        <a:p>
          <a:endParaRPr lang="en-US"/>
        </a:p>
      </dgm:t>
    </dgm:pt>
  </dgm:ptLst>
  <dgm:cxnLst>
    <dgm:cxn modelId="{1A51CF1B-F11E-4D4A-B877-9A6A6ECD91ED}" srcId="{9CC3A1F6-236C-4334-9F7F-6EC2317E898F}" destId="{1AB5FE0D-BC56-4946-813C-04940C06B7B3}" srcOrd="2" destOrd="0" parTransId="{823D4844-0259-4DC6-8F9E-97526000C9D5}" sibTransId="{E0F53A95-7C20-4CD7-9024-DE533966DBAB}"/>
    <dgm:cxn modelId="{5295E634-227E-49AE-A9A7-D1A3D8599EF2}" srcId="{9CC3A1F6-236C-4334-9F7F-6EC2317E898F}" destId="{445DA9E6-CB26-4655-91A6-D27273A6A72D}" srcOrd="0" destOrd="0" parTransId="{AE9D4556-0D4B-406B-BA00-3BF7BF6E86CC}" sibTransId="{0EB12453-BA82-42ED-848A-7DB9357976D3}"/>
    <dgm:cxn modelId="{E8243ED4-105B-4DF1-8F7B-DD9C15CA9FF6}" type="presOf" srcId="{1AB5FE0D-BC56-4946-813C-04940C06B7B3}" destId="{9F0D56B0-CFBF-43DA-A39F-277035474683}" srcOrd="0" destOrd="0" presId="urn:microsoft.com/office/officeart/2005/8/layout/vList2"/>
    <dgm:cxn modelId="{81DFD2E0-5148-4BD6-A036-900E700A7E0E}" type="presOf" srcId="{9C27F937-9B6A-4C13-B1AB-4D4A00FC0183}" destId="{F008B158-7209-4BC2-8532-FE7902B46218}" srcOrd="0" destOrd="0" presId="urn:microsoft.com/office/officeart/2005/8/layout/vList2"/>
    <dgm:cxn modelId="{FE39FC31-81D3-4A33-8524-2E066C94A743}" srcId="{9CC3A1F6-236C-4334-9F7F-6EC2317E898F}" destId="{9C27F937-9B6A-4C13-B1AB-4D4A00FC0183}" srcOrd="1" destOrd="0" parTransId="{48A36B58-A0F3-4A5A-8C14-FBA38B4B9AED}" sibTransId="{48B74D8F-8C09-49D5-9CDC-E9E856A7DC4E}"/>
    <dgm:cxn modelId="{35AF36B1-AFB6-45BF-B291-1353045C4555}" type="presOf" srcId="{445DA9E6-CB26-4655-91A6-D27273A6A72D}" destId="{F2EF1BB4-43AE-45FA-84D5-DF9D52AC56F0}" srcOrd="0" destOrd="0" presId="urn:microsoft.com/office/officeart/2005/8/layout/vList2"/>
    <dgm:cxn modelId="{2C491359-B67E-4129-99BA-6FDE76EB1930}" type="presOf" srcId="{9CC3A1F6-236C-4334-9F7F-6EC2317E898F}" destId="{CA919E63-A10B-402E-A820-D17378C8B6AE}" srcOrd="0" destOrd="0" presId="urn:microsoft.com/office/officeart/2005/8/layout/vList2"/>
    <dgm:cxn modelId="{D98737C0-50EC-4C4A-A9AD-D9BEA801BD8A}" type="presParOf" srcId="{CA919E63-A10B-402E-A820-D17378C8B6AE}" destId="{F2EF1BB4-43AE-45FA-84D5-DF9D52AC56F0}" srcOrd="0" destOrd="0" presId="urn:microsoft.com/office/officeart/2005/8/layout/vList2"/>
    <dgm:cxn modelId="{0D246A37-74C7-426B-8DAE-8FB6FDA18E4A}" type="presParOf" srcId="{CA919E63-A10B-402E-A820-D17378C8B6AE}" destId="{7F0E73C4-D848-4A21-9513-9B8054E2D3A7}" srcOrd="1" destOrd="0" presId="urn:microsoft.com/office/officeart/2005/8/layout/vList2"/>
    <dgm:cxn modelId="{F8A68BE5-D8F1-4AD0-A4FF-98FD86115CC2}" type="presParOf" srcId="{CA919E63-A10B-402E-A820-D17378C8B6AE}" destId="{F008B158-7209-4BC2-8532-FE7902B46218}" srcOrd="2" destOrd="0" presId="urn:microsoft.com/office/officeart/2005/8/layout/vList2"/>
    <dgm:cxn modelId="{AAA92E54-B2D8-4A8F-9FAF-E5B67F9F37B1}" type="presParOf" srcId="{CA919E63-A10B-402E-A820-D17378C8B6AE}" destId="{9A71D0E9-9A58-47C6-AD2E-9557C99FF87C}" srcOrd="3" destOrd="0" presId="urn:microsoft.com/office/officeart/2005/8/layout/vList2"/>
    <dgm:cxn modelId="{4DDEDA17-A20E-4FD4-A2FF-4FB6B7FF3CA1}" type="presParOf" srcId="{CA919E63-A10B-402E-A820-D17378C8B6AE}" destId="{9F0D56B0-CFBF-43DA-A39F-27703547468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F1BB4-43AE-45FA-84D5-DF9D52AC56F0}">
      <dsp:nvSpPr>
        <dsp:cNvPr id="0" name=""/>
        <dsp:cNvSpPr/>
      </dsp:nvSpPr>
      <dsp:spPr>
        <a:xfrm>
          <a:off x="0" y="163268"/>
          <a:ext cx="10515600" cy="12168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b="1" kern="1200" dirty="0" smtClean="0">
              <a:effectLst>
                <a:outerShdw blurRad="38100" dist="38100" dir="2700000" algn="tl">
                  <a:srgbClr val="000000">
                    <a:alpha val="43137"/>
                  </a:srgbClr>
                </a:outerShdw>
              </a:effectLst>
            </a:rPr>
            <a:t>Where are we now?</a:t>
          </a:r>
          <a:endParaRPr lang="en-US" sz="4000" b="1" kern="1200" dirty="0">
            <a:effectLst>
              <a:outerShdw blurRad="38100" dist="38100" dir="2700000" algn="tl">
                <a:srgbClr val="000000">
                  <a:alpha val="43137"/>
                </a:srgbClr>
              </a:outerShdw>
            </a:effectLst>
          </a:endParaRPr>
        </a:p>
      </dsp:txBody>
      <dsp:txXfrm>
        <a:off x="59399" y="222667"/>
        <a:ext cx="10396802" cy="1098002"/>
      </dsp:txXfrm>
    </dsp:sp>
    <dsp:sp modelId="{F008B158-7209-4BC2-8532-FE7902B46218}">
      <dsp:nvSpPr>
        <dsp:cNvPr id="0" name=""/>
        <dsp:cNvSpPr/>
      </dsp:nvSpPr>
      <dsp:spPr>
        <a:xfrm>
          <a:off x="0" y="1567269"/>
          <a:ext cx="10515600" cy="121680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b="1" kern="1200" dirty="0" smtClean="0">
              <a:effectLst>
                <a:outerShdw blurRad="38100" dist="38100" dir="2700000" algn="tl">
                  <a:srgbClr val="000000">
                    <a:alpha val="43137"/>
                  </a:srgbClr>
                </a:outerShdw>
              </a:effectLst>
            </a:rPr>
            <a:t>Where do we want to go?</a:t>
          </a:r>
          <a:endParaRPr lang="en-US" sz="4000" b="1" kern="1200" dirty="0">
            <a:effectLst>
              <a:outerShdw blurRad="38100" dist="38100" dir="2700000" algn="tl">
                <a:srgbClr val="000000">
                  <a:alpha val="43137"/>
                </a:srgbClr>
              </a:outerShdw>
            </a:effectLst>
          </a:endParaRPr>
        </a:p>
      </dsp:txBody>
      <dsp:txXfrm>
        <a:off x="59399" y="1626668"/>
        <a:ext cx="10396802" cy="1098002"/>
      </dsp:txXfrm>
    </dsp:sp>
    <dsp:sp modelId="{9F0D56B0-CFBF-43DA-A39F-277035474683}">
      <dsp:nvSpPr>
        <dsp:cNvPr id="0" name=""/>
        <dsp:cNvSpPr/>
      </dsp:nvSpPr>
      <dsp:spPr>
        <a:xfrm>
          <a:off x="0" y="2971269"/>
          <a:ext cx="10515600" cy="121680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US" sz="4000" b="1" kern="1200" dirty="0" smtClean="0">
              <a:effectLst>
                <a:outerShdw blurRad="38100" dist="38100" dir="2700000" algn="tl">
                  <a:srgbClr val="000000">
                    <a:alpha val="43137"/>
                  </a:srgbClr>
                </a:outerShdw>
              </a:effectLst>
            </a:rPr>
            <a:t>How are we going to get there?</a:t>
          </a:r>
          <a:endParaRPr lang="en-US" sz="4000" b="1" kern="1200" dirty="0">
            <a:effectLst>
              <a:outerShdw blurRad="38100" dist="38100" dir="2700000" algn="tl">
                <a:srgbClr val="000000">
                  <a:alpha val="43137"/>
                </a:srgbClr>
              </a:outerShdw>
            </a:effectLst>
          </a:endParaRPr>
        </a:p>
      </dsp:txBody>
      <dsp:txXfrm>
        <a:off x="59399" y="3030668"/>
        <a:ext cx="103968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099247-706C-4E37-833D-F9E8D11127FC}"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2186786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99247-706C-4E37-833D-F9E8D11127FC}"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3946312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099247-706C-4E37-833D-F9E8D11127FC}"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384291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099247-706C-4E37-833D-F9E8D11127FC}"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3989155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099247-706C-4E37-833D-F9E8D11127FC}" type="datetimeFigureOut">
              <a:rPr lang="en-US" smtClean="0"/>
              <a:t>9/12/2019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537478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099247-706C-4E37-833D-F9E8D11127FC}" type="datetimeFigureOut">
              <a:rPr lang="en-US" smtClean="0"/>
              <a:t>9/12/2019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2260031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99247-706C-4E37-833D-F9E8D11127FC}" type="datetimeFigureOut">
              <a:rPr lang="en-US" smtClean="0"/>
              <a:t>9/12/2019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1684388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099247-706C-4E37-833D-F9E8D11127FC}"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86076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099247-706C-4E37-833D-F9E8D11127FC}"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3038571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99247-706C-4E37-833D-F9E8D11127FC}"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62662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99247-706C-4E37-833D-F9E8D11127FC}"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B01AA6-8886-433A-87FB-3BFA9FEFB7D5}" type="slidenum">
              <a:rPr lang="en-US" smtClean="0"/>
              <a:t>‹#›</a:t>
            </a:fld>
            <a:endParaRPr lang="en-US"/>
          </a:p>
        </p:txBody>
      </p:sp>
    </p:spTree>
    <p:extLst>
      <p:ext uri="{BB962C8B-B14F-4D97-AF65-F5344CB8AC3E}">
        <p14:creationId xmlns:p14="http://schemas.microsoft.com/office/powerpoint/2010/main" val="328245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099247-706C-4E37-833D-F9E8D11127FC}" type="datetimeFigureOut">
              <a:rPr lang="en-US" smtClean="0"/>
              <a:t>9/12/2019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01AA6-8886-433A-87FB-3BFA9FEFB7D5}" type="slidenum">
              <a:rPr lang="en-US" smtClean="0"/>
              <a:t>‹#›</a:t>
            </a:fld>
            <a:endParaRPr lang="en-US"/>
          </a:p>
        </p:txBody>
      </p:sp>
    </p:spTree>
    <p:extLst>
      <p:ext uri="{BB962C8B-B14F-4D97-AF65-F5344CB8AC3E}">
        <p14:creationId xmlns:p14="http://schemas.microsoft.com/office/powerpoint/2010/main" val="1395007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The business vision and mission </a:t>
            </a:r>
          </a:p>
        </p:txBody>
      </p:sp>
      <p:sp>
        <p:nvSpPr>
          <p:cNvPr id="3" name="Subtitle 2"/>
          <p:cNvSpPr>
            <a:spLocks noGrp="1"/>
          </p:cNvSpPr>
          <p:nvPr>
            <p:ph type="subTitle" idx="1"/>
          </p:nvPr>
        </p:nvSpPr>
        <p:spPr/>
        <p:txBody>
          <a:bodyPr>
            <a:normAutofit/>
          </a:bodyPr>
          <a:lstStyle/>
          <a:p>
            <a:r>
              <a:rPr lang="en-US" dirty="0" smtClean="0"/>
              <a:t>Chapter 4</a:t>
            </a:r>
          </a:p>
          <a:p>
            <a:r>
              <a:rPr lang="en-US" dirty="0" smtClean="0"/>
              <a:t>Sep </a:t>
            </a:r>
            <a:r>
              <a:rPr lang="en-US" dirty="0" smtClean="0"/>
              <a:t>14</a:t>
            </a:r>
            <a:r>
              <a:rPr lang="en-US" baseline="30000" dirty="0" smtClean="0"/>
              <a:t>th</a:t>
            </a:r>
            <a:r>
              <a:rPr lang="en-US" smtClean="0"/>
              <a:t>, </a:t>
            </a:r>
            <a:r>
              <a:rPr lang="en-US" smtClean="0"/>
              <a:t>2019</a:t>
            </a:r>
            <a:endParaRPr lang="en-US" dirty="0" smtClean="0"/>
          </a:p>
          <a:p>
            <a:r>
              <a:rPr lang="en-US" dirty="0" smtClean="0"/>
              <a:t>Miami Dade College </a:t>
            </a:r>
          </a:p>
        </p:txBody>
      </p:sp>
    </p:spTree>
    <p:extLst>
      <p:ext uri="{BB962C8B-B14F-4D97-AF65-F5344CB8AC3E}">
        <p14:creationId xmlns:p14="http://schemas.microsoft.com/office/powerpoint/2010/main" val="3099770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main questions</a:t>
            </a:r>
            <a:endParaRPr lang="en-US" dirty="0"/>
          </a:p>
        </p:txBody>
      </p:sp>
      <p:graphicFrame>
        <p:nvGraphicFramePr>
          <p:cNvPr id="5" name="Content Placeholder 4"/>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0482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altLang="en-US" sz="2000" dirty="0">
                <a:latin typeface="Arial" charset="0"/>
                <a:cs typeface="Arial" charset="0"/>
              </a:rPr>
              <a:t>What Do We Want to Become</a:t>
            </a:r>
            <a:r>
              <a:rPr lang="en-US" altLang="en-US" sz="2000" dirty="0" smtClean="0">
                <a:latin typeface="Arial" charset="0"/>
                <a:cs typeface="Arial" charset="0"/>
              </a:rPr>
              <a:t>?</a:t>
            </a:r>
          </a:p>
          <a:p>
            <a:r>
              <a:rPr lang="en-US" dirty="0"/>
              <a:t>A vision statement should answer the </a:t>
            </a:r>
            <a:r>
              <a:rPr lang="en-US" b="1" dirty="0"/>
              <a:t>basic question</a:t>
            </a:r>
            <a:r>
              <a:rPr lang="en-US" dirty="0"/>
              <a:t>, “What do we want to </a:t>
            </a:r>
            <a:r>
              <a:rPr lang="en-US" b="1" dirty="0"/>
              <a:t>become</a:t>
            </a:r>
            <a:r>
              <a:rPr lang="en-US" dirty="0"/>
              <a:t>?”</a:t>
            </a:r>
          </a:p>
          <a:p>
            <a:r>
              <a:rPr lang="en-US" dirty="0" smtClean="0"/>
              <a:t>The </a:t>
            </a:r>
            <a:r>
              <a:rPr lang="en-US" dirty="0"/>
              <a:t>vision statement should be </a:t>
            </a:r>
            <a:r>
              <a:rPr lang="en-US" b="1" dirty="0"/>
              <a:t>short</a:t>
            </a:r>
            <a:r>
              <a:rPr lang="en-US" dirty="0"/>
              <a:t>, preferably </a:t>
            </a:r>
            <a:r>
              <a:rPr lang="en-US" b="1" dirty="0"/>
              <a:t>one</a:t>
            </a:r>
            <a:r>
              <a:rPr lang="en-US" dirty="0"/>
              <a:t> sentence, </a:t>
            </a:r>
            <a:endParaRPr lang="en-US" dirty="0" smtClean="0"/>
          </a:p>
          <a:p>
            <a:r>
              <a:rPr lang="en-US" dirty="0" smtClean="0"/>
              <a:t>As </a:t>
            </a:r>
            <a:r>
              <a:rPr lang="en-US" dirty="0"/>
              <a:t>many </a:t>
            </a:r>
            <a:r>
              <a:rPr lang="en-US" b="1" dirty="0"/>
              <a:t>managers</a:t>
            </a:r>
            <a:r>
              <a:rPr lang="en-US" dirty="0"/>
              <a:t> as possible should have input into developing the statement</a:t>
            </a:r>
            <a:r>
              <a:rPr lang="en-US" dirty="0" smtClean="0"/>
              <a:t>.</a:t>
            </a:r>
          </a:p>
          <a:p>
            <a:r>
              <a:rPr lang="en-US" b="1" dirty="0" smtClean="0"/>
              <a:t>Clear</a:t>
            </a:r>
            <a:r>
              <a:rPr lang="en-US" dirty="0" smtClean="0"/>
              <a:t> </a:t>
            </a:r>
            <a:r>
              <a:rPr lang="en-US" dirty="0"/>
              <a:t>vision and mission statements can </a:t>
            </a:r>
            <a:r>
              <a:rPr lang="en-US" dirty="0" smtClean="0"/>
              <a:t>benefit </a:t>
            </a:r>
            <a:r>
              <a:rPr lang="en-US" dirty="0"/>
              <a:t>other strategic-management activities.</a:t>
            </a:r>
          </a:p>
          <a:p>
            <a:endParaRPr lang="en-US" dirty="0" smtClean="0"/>
          </a:p>
          <a:p>
            <a:endParaRPr lang="en-US" dirty="0"/>
          </a:p>
          <a:p>
            <a:endParaRPr lang="en-US" dirty="0"/>
          </a:p>
        </p:txBody>
      </p:sp>
    </p:spTree>
    <p:extLst>
      <p:ext uri="{BB962C8B-B14F-4D97-AF65-F5344CB8AC3E}">
        <p14:creationId xmlns:p14="http://schemas.microsoft.com/office/powerpoint/2010/main" val="3401417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Vision Statement Examples</a:t>
            </a:r>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3359" y="1862947"/>
            <a:ext cx="8163988"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9784702" y="1968759"/>
            <a:ext cx="2108719" cy="2862322"/>
          </a:xfrm>
          <a:prstGeom prst="rect">
            <a:avLst/>
          </a:prstGeom>
          <a:noFill/>
        </p:spPr>
        <p:txBody>
          <a:bodyPr wrap="square" rtlCol="0">
            <a:spAutoFit/>
          </a:bodyPr>
          <a:lstStyle/>
          <a:p>
            <a:r>
              <a:rPr lang="en-US" dirty="0" smtClean="0"/>
              <a:t>Problems: </a:t>
            </a:r>
          </a:p>
          <a:p>
            <a:pPr marL="342900" indent="-342900">
              <a:buAutoNum type="arabicPeriod"/>
            </a:pPr>
            <a:r>
              <a:rPr lang="en-US" dirty="0" smtClean="0"/>
              <a:t>Too vague statement</a:t>
            </a:r>
          </a:p>
          <a:p>
            <a:pPr marL="342900" indent="-342900">
              <a:buAutoNum type="arabicPeriod"/>
            </a:pPr>
            <a:r>
              <a:rPr lang="en-US" dirty="0" smtClean="0"/>
              <a:t>Too futuristic</a:t>
            </a:r>
          </a:p>
          <a:p>
            <a:pPr marL="342900" indent="-342900">
              <a:buAutoNum type="arabicPeriod"/>
            </a:pPr>
            <a:r>
              <a:rPr lang="en-US" dirty="0" smtClean="0"/>
              <a:t>Too long</a:t>
            </a:r>
          </a:p>
          <a:p>
            <a:pPr marL="342900" indent="-342900">
              <a:buAutoNum type="arabicPeriod"/>
            </a:pPr>
            <a:r>
              <a:rPr lang="en-US" dirty="0" smtClean="0"/>
              <a:t>Business context  is not clear</a:t>
            </a:r>
          </a:p>
          <a:p>
            <a:pPr marL="342900" indent="-342900">
              <a:buAutoNum type="arabicPeriod"/>
            </a:pPr>
            <a:r>
              <a:rPr lang="en-US" dirty="0" smtClean="0"/>
              <a:t>Not clear terms</a:t>
            </a:r>
          </a:p>
          <a:p>
            <a:pPr marL="342900" indent="-342900">
              <a:buAutoNum type="arabicPeriod"/>
            </a:pPr>
            <a:r>
              <a:rPr lang="en-US" dirty="0" smtClean="0"/>
              <a:t>Readability issues</a:t>
            </a:r>
            <a:endParaRPr lang="en-US" dirty="0"/>
          </a:p>
        </p:txBody>
      </p:sp>
    </p:spTree>
    <p:extLst>
      <p:ext uri="{BB962C8B-B14F-4D97-AF65-F5344CB8AC3E}">
        <p14:creationId xmlns:p14="http://schemas.microsoft.com/office/powerpoint/2010/main" val="1829018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Our Business?</a:t>
            </a:r>
          </a:p>
        </p:txBody>
      </p:sp>
      <p:sp>
        <p:nvSpPr>
          <p:cNvPr id="3" name="Content Placeholder 2"/>
          <p:cNvSpPr>
            <a:spLocks noGrp="1"/>
          </p:cNvSpPr>
          <p:nvPr>
            <p:ph idx="1"/>
          </p:nvPr>
        </p:nvSpPr>
        <p:spPr/>
        <p:txBody>
          <a:bodyPr/>
          <a:lstStyle/>
          <a:p>
            <a:r>
              <a:rPr lang="en-US" dirty="0"/>
              <a:t>Mission statement </a:t>
            </a:r>
          </a:p>
          <a:p>
            <a:r>
              <a:rPr lang="en-US" dirty="0" smtClean="0"/>
              <a:t>A </a:t>
            </a:r>
            <a:r>
              <a:rPr lang="en-US" dirty="0"/>
              <a:t>declaration of an organization’s “</a:t>
            </a:r>
            <a:r>
              <a:rPr lang="en-US" b="1" dirty="0"/>
              <a:t>reason for being</a:t>
            </a:r>
            <a:r>
              <a:rPr lang="en-US" dirty="0"/>
              <a:t>.” </a:t>
            </a:r>
          </a:p>
          <a:p>
            <a:r>
              <a:rPr lang="en-US" dirty="0" smtClean="0"/>
              <a:t>Answers </a:t>
            </a:r>
            <a:r>
              <a:rPr lang="en-US" dirty="0"/>
              <a:t>the pivotal question “</a:t>
            </a:r>
            <a:r>
              <a:rPr lang="en-US" b="1" dirty="0"/>
              <a:t>What is our business</a:t>
            </a:r>
            <a:r>
              <a:rPr lang="en-US" dirty="0"/>
              <a:t>?” </a:t>
            </a:r>
          </a:p>
          <a:p>
            <a:r>
              <a:rPr lang="en-US" dirty="0" smtClean="0"/>
              <a:t>Essential </a:t>
            </a:r>
            <a:r>
              <a:rPr lang="en-US" dirty="0"/>
              <a:t>for effectively establishing </a:t>
            </a:r>
            <a:r>
              <a:rPr lang="en-US" b="1" dirty="0"/>
              <a:t>objectives</a:t>
            </a:r>
            <a:r>
              <a:rPr lang="en-US" dirty="0"/>
              <a:t> and </a:t>
            </a:r>
            <a:r>
              <a:rPr lang="en-US" b="1" dirty="0"/>
              <a:t>formulating</a:t>
            </a:r>
            <a:r>
              <a:rPr lang="en-US" dirty="0"/>
              <a:t> strategies</a:t>
            </a:r>
          </a:p>
          <a:p>
            <a:endParaRPr lang="en-US" dirty="0"/>
          </a:p>
        </p:txBody>
      </p:sp>
    </p:spTree>
    <p:extLst>
      <p:ext uri="{BB962C8B-B14F-4D97-AF65-F5344CB8AC3E}">
        <p14:creationId xmlns:p14="http://schemas.microsoft.com/office/powerpoint/2010/main" val="785920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Mission Statement</a:t>
            </a:r>
          </a:p>
        </p:txBody>
      </p:sp>
      <p:sp>
        <p:nvSpPr>
          <p:cNvPr id="3" name="Content Placeholder 2"/>
          <p:cNvSpPr>
            <a:spLocks noGrp="1"/>
          </p:cNvSpPr>
          <p:nvPr>
            <p:ph idx="1"/>
          </p:nvPr>
        </p:nvSpPr>
        <p:spPr/>
        <p:txBody>
          <a:bodyPr/>
          <a:lstStyle/>
          <a:p>
            <a:pPr>
              <a:defRPr/>
            </a:pPr>
            <a:r>
              <a:rPr lang="en-US" altLang="en-US" b="1" dirty="0">
                <a:latin typeface="Arial" charset="0"/>
                <a:cs typeface="Arial" charset="0"/>
              </a:rPr>
              <a:t>Mission statement </a:t>
            </a:r>
          </a:p>
          <a:p>
            <a:pPr lvl="1">
              <a:defRPr/>
            </a:pPr>
            <a:r>
              <a:rPr lang="en-US" altLang="en-US" dirty="0" smtClean="0">
                <a:latin typeface="Arial" charset="0"/>
                <a:cs typeface="Arial" charset="0"/>
              </a:rPr>
              <a:t>Reveals </a:t>
            </a:r>
            <a:r>
              <a:rPr lang="en-US" altLang="en-US" dirty="0">
                <a:latin typeface="Arial" charset="0"/>
                <a:cs typeface="Arial" charset="0"/>
              </a:rPr>
              <a:t>what an organization wants to be and whom it wants to </a:t>
            </a:r>
            <a:r>
              <a:rPr lang="en-US" altLang="en-US" b="1" dirty="0">
                <a:latin typeface="Arial" charset="0"/>
                <a:cs typeface="Arial" charset="0"/>
              </a:rPr>
              <a:t>serve</a:t>
            </a:r>
          </a:p>
          <a:p>
            <a:pPr lvl="1">
              <a:defRPr/>
            </a:pPr>
            <a:r>
              <a:rPr lang="en-US" altLang="en-US" dirty="0">
                <a:latin typeface="Arial" charset="0"/>
                <a:cs typeface="Arial" charset="0"/>
              </a:rPr>
              <a:t>Also called </a:t>
            </a:r>
            <a:endParaRPr lang="en-US" altLang="en-US" dirty="0" smtClean="0">
              <a:latin typeface="Arial" charset="0"/>
              <a:cs typeface="Arial" charset="0"/>
            </a:endParaRPr>
          </a:p>
          <a:p>
            <a:pPr lvl="1">
              <a:buFontTx/>
              <a:buChar char="-"/>
              <a:defRPr/>
            </a:pPr>
            <a:r>
              <a:rPr lang="en-US" altLang="en-US" dirty="0" smtClean="0">
                <a:latin typeface="Arial" charset="0"/>
                <a:cs typeface="Arial" charset="0"/>
              </a:rPr>
              <a:t>A </a:t>
            </a:r>
            <a:r>
              <a:rPr lang="en-US" altLang="en-US" dirty="0">
                <a:latin typeface="Arial" charset="0"/>
                <a:cs typeface="Arial" charset="0"/>
              </a:rPr>
              <a:t>creed statement, </a:t>
            </a:r>
            <a:endParaRPr lang="en-US" altLang="en-US" dirty="0" smtClean="0">
              <a:latin typeface="Arial" charset="0"/>
              <a:cs typeface="Arial" charset="0"/>
            </a:endParaRPr>
          </a:p>
          <a:p>
            <a:pPr lvl="1">
              <a:buFontTx/>
              <a:buChar char="-"/>
              <a:defRPr/>
            </a:pPr>
            <a:r>
              <a:rPr lang="en-US" altLang="en-US" dirty="0" smtClean="0">
                <a:latin typeface="Arial" charset="0"/>
                <a:cs typeface="Arial" charset="0"/>
              </a:rPr>
              <a:t>A </a:t>
            </a:r>
            <a:r>
              <a:rPr lang="en-US" altLang="en-US" dirty="0">
                <a:latin typeface="Arial" charset="0"/>
                <a:cs typeface="Arial" charset="0"/>
              </a:rPr>
              <a:t>statement of purpose, </a:t>
            </a:r>
            <a:endParaRPr lang="en-US" altLang="en-US" dirty="0" smtClean="0">
              <a:latin typeface="Arial" charset="0"/>
              <a:cs typeface="Arial" charset="0"/>
            </a:endParaRPr>
          </a:p>
          <a:p>
            <a:pPr lvl="1">
              <a:buFontTx/>
              <a:buChar char="-"/>
              <a:defRPr/>
            </a:pPr>
            <a:r>
              <a:rPr lang="en-US" altLang="en-US" dirty="0" smtClean="0">
                <a:latin typeface="Arial" charset="0"/>
                <a:cs typeface="Arial" charset="0"/>
              </a:rPr>
              <a:t>A </a:t>
            </a:r>
            <a:r>
              <a:rPr lang="en-US" altLang="en-US" dirty="0">
                <a:latin typeface="Arial" charset="0"/>
                <a:cs typeface="Arial" charset="0"/>
              </a:rPr>
              <a:t>statement of philosophy, </a:t>
            </a:r>
            <a:endParaRPr lang="en-US" altLang="en-US" dirty="0" smtClean="0">
              <a:latin typeface="Arial" charset="0"/>
              <a:cs typeface="Arial" charset="0"/>
            </a:endParaRPr>
          </a:p>
          <a:p>
            <a:pPr lvl="1">
              <a:buFontTx/>
              <a:buChar char="-"/>
              <a:defRPr/>
            </a:pPr>
            <a:r>
              <a:rPr lang="en-US" altLang="en-US" dirty="0" smtClean="0">
                <a:latin typeface="Arial" charset="0"/>
                <a:cs typeface="Arial" charset="0"/>
              </a:rPr>
              <a:t>A </a:t>
            </a:r>
            <a:r>
              <a:rPr lang="en-US" altLang="en-US" dirty="0">
                <a:latin typeface="Arial" charset="0"/>
                <a:cs typeface="Arial" charset="0"/>
              </a:rPr>
              <a:t>statement of beliefs, </a:t>
            </a:r>
            <a:endParaRPr lang="en-US" altLang="en-US" dirty="0" smtClean="0">
              <a:latin typeface="Arial" charset="0"/>
              <a:cs typeface="Arial" charset="0"/>
            </a:endParaRPr>
          </a:p>
          <a:p>
            <a:pPr lvl="1">
              <a:buFontTx/>
              <a:buChar char="-"/>
              <a:defRPr/>
            </a:pPr>
            <a:r>
              <a:rPr lang="en-US" altLang="en-US" dirty="0" smtClean="0">
                <a:latin typeface="Arial" charset="0"/>
                <a:cs typeface="Arial" charset="0"/>
              </a:rPr>
              <a:t>And </a:t>
            </a:r>
            <a:r>
              <a:rPr lang="en-US" altLang="en-US" dirty="0">
                <a:latin typeface="Arial" charset="0"/>
                <a:cs typeface="Arial" charset="0"/>
              </a:rPr>
              <a:t>a statement of business principles</a:t>
            </a:r>
          </a:p>
        </p:txBody>
      </p:sp>
    </p:spTree>
    <p:extLst>
      <p:ext uri="{BB962C8B-B14F-4D97-AF65-F5344CB8AC3E}">
        <p14:creationId xmlns:p14="http://schemas.microsoft.com/office/powerpoint/2010/main" val="2208990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Vision </a:t>
            </a:r>
            <a:r>
              <a:rPr lang="en-US" dirty="0" smtClean="0"/>
              <a:t>and </a:t>
            </a:r>
            <a:r>
              <a:rPr lang="en-US" dirty="0"/>
              <a:t>Mission</a:t>
            </a:r>
          </a:p>
        </p:txBody>
      </p:sp>
      <p:sp>
        <p:nvSpPr>
          <p:cNvPr id="3" name="Content Placeholder 2"/>
          <p:cNvSpPr>
            <a:spLocks noGrp="1"/>
          </p:cNvSpPr>
          <p:nvPr>
            <p:ph idx="1"/>
          </p:nvPr>
        </p:nvSpPr>
        <p:spPr/>
        <p:txBody>
          <a:bodyPr/>
          <a:lstStyle/>
          <a:p>
            <a:r>
              <a:rPr lang="en-US" b="1" dirty="0"/>
              <a:t>Shared</a:t>
            </a:r>
            <a:r>
              <a:rPr lang="en-US" dirty="0"/>
              <a:t> vision creates a </a:t>
            </a:r>
            <a:r>
              <a:rPr lang="en-US" b="1" dirty="0"/>
              <a:t>commonality</a:t>
            </a:r>
            <a:r>
              <a:rPr lang="en-US" dirty="0"/>
              <a:t> of </a:t>
            </a:r>
            <a:r>
              <a:rPr lang="en-US" b="1" dirty="0" smtClean="0"/>
              <a:t>interests</a:t>
            </a:r>
            <a:endParaRPr lang="en-US" dirty="0" smtClean="0"/>
          </a:p>
          <a:p>
            <a:r>
              <a:rPr lang="en-US" dirty="0" smtClean="0"/>
              <a:t>Can </a:t>
            </a:r>
            <a:r>
              <a:rPr lang="en-US" dirty="0"/>
              <a:t>lift workers out of the </a:t>
            </a:r>
            <a:r>
              <a:rPr lang="en-US" b="1" dirty="0"/>
              <a:t>monotony of daily work </a:t>
            </a:r>
            <a:r>
              <a:rPr lang="en-US" dirty="0" smtClean="0"/>
              <a:t>and</a:t>
            </a:r>
          </a:p>
          <a:p>
            <a:r>
              <a:rPr lang="en-US" dirty="0" smtClean="0"/>
              <a:t>Put </a:t>
            </a:r>
            <a:r>
              <a:rPr lang="en-US" dirty="0"/>
              <a:t>them into a new world of </a:t>
            </a:r>
            <a:r>
              <a:rPr lang="en-US" b="1" dirty="0"/>
              <a:t>opportunity</a:t>
            </a:r>
            <a:r>
              <a:rPr lang="en-US" dirty="0"/>
              <a:t> and </a:t>
            </a:r>
            <a:r>
              <a:rPr lang="en-US" b="1" dirty="0"/>
              <a:t>challenge</a:t>
            </a:r>
            <a:r>
              <a:rPr lang="en-US" dirty="0" smtClean="0"/>
              <a:t>.</a:t>
            </a:r>
          </a:p>
          <a:p>
            <a:endParaRPr lang="en-US" dirty="0"/>
          </a:p>
        </p:txBody>
      </p:sp>
    </p:spTree>
    <p:extLst>
      <p:ext uri="{BB962C8B-B14F-4D97-AF65-F5344CB8AC3E}">
        <p14:creationId xmlns:p14="http://schemas.microsoft.com/office/powerpoint/2010/main" val="447692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Process of Developing Vision and Mission Statements</a:t>
            </a:r>
          </a:p>
        </p:txBody>
      </p:sp>
      <p:sp>
        <p:nvSpPr>
          <p:cNvPr id="3" name="Content Placeholder 2"/>
          <p:cNvSpPr>
            <a:spLocks noGrp="1"/>
          </p:cNvSpPr>
          <p:nvPr>
            <p:ph idx="1"/>
          </p:nvPr>
        </p:nvSpPr>
        <p:spPr/>
        <p:txBody>
          <a:bodyPr/>
          <a:lstStyle/>
          <a:p>
            <a:pPr>
              <a:defRPr/>
            </a:pPr>
            <a:r>
              <a:rPr lang="en-US" altLang="en-US" dirty="0">
                <a:latin typeface="Arial" charset="0"/>
                <a:cs typeface="Arial" charset="0"/>
              </a:rPr>
              <a:t>Select several </a:t>
            </a:r>
            <a:r>
              <a:rPr lang="en-US" altLang="en-US" b="1" dirty="0">
                <a:latin typeface="Arial" charset="0"/>
                <a:cs typeface="Arial" charset="0"/>
              </a:rPr>
              <a:t>articles</a:t>
            </a:r>
            <a:r>
              <a:rPr lang="en-US" altLang="en-US" dirty="0">
                <a:latin typeface="Arial" charset="0"/>
                <a:cs typeface="Arial" charset="0"/>
              </a:rPr>
              <a:t> about these statements and ask all managers to read these as </a:t>
            </a:r>
            <a:r>
              <a:rPr lang="en-US" altLang="en-US" b="1" dirty="0">
                <a:latin typeface="Arial" charset="0"/>
                <a:cs typeface="Arial" charset="0"/>
              </a:rPr>
              <a:t>background information</a:t>
            </a:r>
            <a:r>
              <a:rPr lang="en-US" altLang="en-US" dirty="0">
                <a:latin typeface="Arial" charset="0"/>
                <a:cs typeface="Arial" charset="0"/>
              </a:rPr>
              <a:t>. </a:t>
            </a:r>
          </a:p>
          <a:p>
            <a:pPr>
              <a:defRPr/>
            </a:pPr>
            <a:r>
              <a:rPr lang="en-US" altLang="en-US" dirty="0">
                <a:latin typeface="Arial" charset="0"/>
                <a:cs typeface="Arial" charset="0"/>
              </a:rPr>
              <a:t>Ask managers themselves to </a:t>
            </a:r>
            <a:r>
              <a:rPr lang="en-US" altLang="en-US" b="1" dirty="0">
                <a:latin typeface="Arial" charset="0"/>
                <a:cs typeface="Arial" charset="0"/>
              </a:rPr>
              <a:t>prepare</a:t>
            </a:r>
            <a:r>
              <a:rPr lang="en-US" altLang="en-US" dirty="0">
                <a:latin typeface="Arial" charset="0"/>
                <a:cs typeface="Arial" charset="0"/>
              </a:rPr>
              <a:t> a vision and mission statement for the organization</a:t>
            </a:r>
            <a:r>
              <a:rPr lang="en-US" altLang="en-US" dirty="0" smtClean="0">
                <a:latin typeface="Arial" charset="0"/>
                <a:cs typeface="Arial" charset="0"/>
              </a:rPr>
              <a:t>.</a:t>
            </a:r>
          </a:p>
          <a:p>
            <a:pPr>
              <a:defRPr/>
            </a:pPr>
            <a:r>
              <a:rPr lang="en-US" altLang="en-US" b="1" dirty="0">
                <a:latin typeface="Arial" charset="0"/>
                <a:cs typeface="Arial" charset="0"/>
              </a:rPr>
              <a:t>Merge</a:t>
            </a:r>
            <a:r>
              <a:rPr lang="en-US" altLang="en-US" dirty="0">
                <a:latin typeface="Arial" charset="0"/>
                <a:cs typeface="Arial" charset="0"/>
              </a:rPr>
              <a:t> these statements into a </a:t>
            </a:r>
            <a:r>
              <a:rPr lang="en-US" altLang="en-US" b="1" dirty="0">
                <a:latin typeface="Arial" charset="0"/>
                <a:cs typeface="Arial" charset="0"/>
              </a:rPr>
              <a:t>single</a:t>
            </a:r>
            <a:r>
              <a:rPr lang="en-US" altLang="en-US" dirty="0">
                <a:latin typeface="Arial" charset="0"/>
                <a:cs typeface="Arial" charset="0"/>
              </a:rPr>
              <a:t> document and </a:t>
            </a:r>
            <a:r>
              <a:rPr lang="en-US" altLang="en-US" b="1" dirty="0">
                <a:latin typeface="Arial" charset="0"/>
                <a:cs typeface="Arial" charset="0"/>
              </a:rPr>
              <a:t>distribute</a:t>
            </a:r>
            <a:r>
              <a:rPr lang="en-US" altLang="en-US" dirty="0">
                <a:latin typeface="Arial" charset="0"/>
                <a:cs typeface="Arial" charset="0"/>
              </a:rPr>
              <a:t> the draft statements to all managers</a:t>
            </a:r>
          </a:p>
          <a:p>
            <a:pPr>
              <a:defRPr/>
            </a:pPr>
            <a:r>
              <a:rPr lang="en-US" altLang="en-US" dirty="0">
                <a:latin typeface="Arial" charset="0"/>
                <a:cs typeface="Arial" charset="0"/>
              </a:rPr>
              <a:t>Process should create an “</a:t>
            </a:r>
            <a:r>
              <a:rPr lang="en-US" altLang="en-US" b="1" dirty="0">
                <a:latin typeface="Arial" charset="0"/>
                <a:cs typeface="Arial" charset="0"/>
              </a:rPr>
              <a:t>emotional bond</a:t>
            </a:r>
            <a:r>
              <a:rPr lang="en-US" altLang="en-US" dirty="0">
                <a:latin typeface="Arial" charset="0"/>
                <a:cs typeface="Arial" charset="0"/>
              </a:rPr>
              <a:t>” and “sense of mission” between the organization and its employees</a:t>
            </a:r>
          </a:p>
          <a:p>
            <a:pPr>
              <a:defRPr/>
            </a:pPr>
            <a:endParaRPr lang="en-US" altLang="en-US" dirty="0">
              <a:latin typeface="Arial" charset="0"/>
              <a:cs typeface="Arial" charset="0"/>
            </a:endParaRPr>
          </a:p>
        </p:txBody>
      </p:sp>
    </p:spTree>
    <p:extLst>
      <p:ext uri="{BB962C8B-B14F-4D97-AF65-F5344CB8AC3E}">
        <p14:creationId xmlns:p14="http://schemas.microsoft.com/office/powerpoint/2010/main" val="3126717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Importance of Vision and </a:t>
            </a:r>
            <a:br>
              <a:rPr lang="en-US" dirty="0"/>
            </a:br>
            <a:r>
              <a:rPr lang="en-US" dirty="0"/>
              <a:t>Mission Statements</a:t>
            </a:r>
          </a:p>
        </p:txBody>
      </p:sp>
      <p:sp>
        <p:nvSpPr>
          <p:cNvPr id="3" name="Content Placeholder 2"/>
          <p:cNvSpPr>
            <a:spLocks noGrp="1"/>
          </p:cNvSpPr>
          <p:nvPr>
            <p:ph idx="1"/>
          </p:nvPr>
        </p:nvSpPr>
        <p:spPr/>
        <p:txBody>
          <a:bodyPr>
            <a:normAutofit/>
          </a:bodyPr>
          <a:lstStyle/>
          <a:p>
            <a:pPr>
              <a:defRPr/>
            </a:pPr>
            <a:r>
              <a:rPr lang="en-US" dirty="0">
                <a:latin typeface="Arial" panose="020B0604020202020204" pitchFamily="34" charset="0"/>
                <a:cs typeface="Arial" panose="020B0604020202020204" pitchFamily="34" charset="0"/>
              </a:rPr>
              <a:t>To ensure </a:t>
            </a:r>
            <a:r>
              <a:rPr lang="en-US" b="1" dirty="0">
                <a:latin typeface="Arial" panose="020B0604020202020204" pitchFamily="34" charset="0"/>
                <a:cs typeface="Arial" panose="020B0604020202020204" pitchFamily="34" charset="0"/>
              </a:rPr>
              <a:t>unanimity</a:t>
            </a:r>
            <a:r>
              <a:rPr lang="en-US" dirty="0">
                <a:latin typeface="Arial" panose="020B0604020202020204" pitchFamily="34" charset="0"/>
                <a:cs typeface="Arial" panose="020B0604020202020204" pitchFamily="34" charset="0"/>
              </a:rPr>
              <a:t> of </a:t>
            </a:r>
            <a:r>
              <a:rPr lang="en-US" b="1" dirty="0">
                <a:latin typeface="Arial" panose="020B0604020202020204" pitchFamily="34" charset="0"/>
                <a:cs typeface="Arial" panose="020B0604020202020204" pitchFamily="34" charset="0"/>
              </a:rPr>
              <a:t>purpose</a:t>
            </a:r>
            <a:r>
              <a:rPr lang="en-US" dirty="0">
                <a:latin typeface="Arial" panose="020B0604020202020204" pitchFamily="34" charset="0"/>
                <a:cs typeface="Arial" panose="020B0604020202020204" pitchFamily="34" charset="0"/>
              </a:rPr>
              <a:t> within the </a:t>
            </a:r>
            <a:r>
              <a:rPr lang="en-US" dirty="0" smtClean="0">
                <a:latin typeface="Arial" panose="020B0604020202020204" pitchFamily="34" charset="0"/>
                <a:cs typeface="Arial" panose="020B0604020202020204" pitchFamily="34" charset="0"/>
              </a:rPr>
              <a:t>organization</a:t>
            </a:r>
            <a:endParaRPr lang="en-US" dirty="0">
              <a:latin typeface="Arial" panose="020B0604020202020204" pitchFamily="34" charset="0"/>
              <a:cs typeface="Arial" panose="020B0604020202020204" pitchFamily="34" charset="0"/>
            </a:endParaRPr>
          </a:p>
          <a:p>
            <a:pPr>
              <a:defRPr/>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provide a </a:t>
            </a:r>
            <a:r>
              <a:rPr lang="en-US" b="1" dirty="0">
                <a:latin typeface="Arial" panose="020B0604020202020204" pitchFamily="34" charset="0"/>
                <a:cs typeface="Arial" panose="020B0604020202020204" pitchFamily="34" charset="0"/>
              </a:rPr>
              <a:t>basis</a:t>
            </a:r>
            <a:r>
              <a:rPr lang="en-US" dirty="0">
                <a:latin typeface="Arial" panose="020B0604020202020204" pitchFamily="34" charset="0"/>
                <a:cs typeface="Arial" panose="020B0604020202020204" pitchFamily="34" charset="0"/>
              </a:rPr>
              <a:t>, or </a:t>
            </a:r>
            <a:r>
              <a:rPr lang="en-US" b="1" dirty="0">
                <a:latin typeface="Arial" panose="020B0604020202020204" pitchFamily="34" charset="0"/>
                <a:cs typeface="Arial" panose="020B0604020202020204" pitchFamily="34" charset="0"/>
              </a:rPr>
              <a:t>standard</a:t>
            </a:r>
            <a:r>
              <a:rPr lang="en-US" dirty="0">
                <a:latin typeface="Arial" panose="020B0604020202020204" pitchFamily="34" charset="0"/>
                <a:cs typeface="Arial" panose="020B0604020202020204" pitchFamily="34" charset="0"/>
              </a:rPr>
              <a:t>, for </a:t>
            </a:r>
            <a:r>
              <a:rPr lang="en-US" dirty="0" smtClean="0">
                <a:latin typeface="Arial" panose="020B0604020202020204" pitchFamily="34" charset="0"/>
                <a:cs typeface="Arial" panose="020B0604020202020204" pitchFamily="34" charset="0"/>
              </a:rPr>
              <a:t>allocating </a:t>
            </a:r>
            <a:r>
              <a:rPr lang="en-US" dirty="0">
                <a:latin typeface="Arial" panose="020B0604020202020204" pitchFamily="34" charset="0"/>
                <a:cs typeface="Arial" panose="020B0604020202020204" pitchFamily="34" charset="0"/>
              </a:rPr>
              <a:t>organizational </a:t>
            </a:r>
            <a:r>
              <a:rPr lang="en-US" b="1" dirty="0" smtClean="0">
                <a:latin typeface="Arial" panose="020B0604020202020204" pitchFamily="34" charset="0"/>
                <a:cs typeface="Arial" panose="020B0604020202020204" pitchFamily="34" charset="0"/>
              </a:rPr>
              <a:t>resources</a:t>
            </a:r>
            <a:endParaRPr lang="en-US" b="1" dirty="0">
              <a:latin typeface="Arial" panose="020B0604020202020204" pitchFamily="34" charset="0"/>
              <a:cs typeface="Arial" panose="020B0604020202020204" pitchFamily="34" charset="0"/>
            </a:endParaRPr>
          </a:p>
          <a:p>
            <a:pPr>
              <a:defRPr/>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establish a general tone or </a:t>
            </a:r>
            <a:r>
              <a:rPr lang="en-US" b="1" dirty="0">
                <a:latin typeface="Arial" panose="020B0604020202020204" pitchFamily="34" charset="0"/>
                <a:cs typeface="Arial" panose="020B0604020202020204" pitchFamily="34" charset="0"/>
              </a:rPr>
              <a:t>organizational </a:t>
            </a:r>
            <a:r>
              <a:rPr lang="en-US" b="1" dirty="0" smtClean="0">
                <a:latin typeface="Arial" panose="020B0604020202020204" pitchFamily="34" charset="0"/>
                <a:cs typeface="Arial" panose="020B0604020202020204" pitchFamily="34" charset="0"/>
              </a:rPr>
              <a:t>climate</a:t>
            </a:r>
          </a:p>
          <a:p>
            <a:pPr>
              <a:defRPr/>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serve as a focal point for individuals to </a:t>
            </a:r>
            <a:r>
              <a:rPr lang="en-US" dirty="0" smtClean="0">
                <a:latin typeface="Arial" panose="020B0604020202020204" pitchFamily="34" charset="0"/>
                <a:cs typeface="Arial" panose="020B0604020202020204" pitchFamily="34" charset="0"/>
              </a:rPr>
              <a:t>identify </a:t>
            </a:r>
            <a:r>
              <a:rPr lang="en-US" dirty="0">
                <a:latin typeface="Arial" panose="020B0604020202020204" pitchFamily="34" charset="0"/>
                <a:cs typeface="Arial" panose="020B0604020202020204" pitchFamily="34" charset="0"/>
              </a:rPr>
              <a:t>with the organization’s purpose and </a:t>
            </a:r>
            <a:r>
              <a:rPr lang="en-US" b="1" dirty="0" smtClean="0">
                <a:latin typeface="Arial" panose="020B0604020202020204" pitchFamily="34" charset="0"/>
                <a:cs typeface="Arial" panose="020B0604020202020204" pitchFamily="34" charset="0"/>
              </a:rPr>
              <a:t>direction</a:t>
            </a:r>
          </a:p>
          <a:p>
            <a:pPr>
              <a:defRPr/>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facilitate the translation of </a:t>
            </a:r>
            <a:r>
              <a:rPr lang="en-US" b="1" dirty="0">
                <a:latin typeface="Arial" panose="020B0604020202020204" pitchFamily="34" charset="0"/>
                <a:cs typeface="Arial" panose="020B0604020202020204" pitchFamily="34" charset="0"/>
              </a:rPr>
              <a:t>objectives</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into a work structure</a:t>
            </a:r>
          </a:p>
          <a:p>
            <a:pPr>
              <a:defRPr/>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specify </a:t>
            </a:r>
            <a:r>
              <a:rPr lang="en-US" b="1" dirty="0">
                <a:latin typeface="Arial" panose="020B0604020202020204" pitchFamily="34" charset="0"/>
                <a:cs typeface="Arial" panose="020B0604020202020204" pitchFamily="34" charset="0"/>
              </a:rPr>
              <a:t>organizational purposes</a:t>
            </a:r>
          </a:p>
          <a:p>
            <a:pPr marL="0" indent="0">
              <a:buNone/>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3924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Benefits of Having a Clear Mission and Vision</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205" y="1862931"/>
            <a:ext cx="867727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6512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Characteristics of a Mission Statement</a:t>
            </a:r>
          </a:p>
        </p:txBody>
      </p:sp>
      <p:sp>
        <p:nvSpPr>
          <p:cNvPr id="3" name="Content Placeholder 2"/>
          <p:cNvSpPr>
            <a:spLocks noGrp="1"/>
          </p:cNvSpPr>
          <p:nvPr>
            <p:ph idx="1"/>
          </p:nvPr>
        </p:nvSpPr>
        <p:spPr>
          <a:xfrm>
            <a:off x="838200" y="1825624"/>
            <a:ext cx="10515600" cy="4665327"/>
          </a:xfrm>
        </p:spPr>
        <p:txBody>
          <a:bodyPr>
            <a:normAutofit lnSpcReduction="10000"/>
          </a:bodyPr>
          <a:lstStyle/>
          <a:p>
            <a:pPr>
              <a:defRPr/>
            </a:pPr>
            <a:r>
              <a:rPr lang="en-US" altLang="en-US" b="1" dirty="0">
                <a:latin typeface="Arial" charset="0"/>
                <a:cs typeface="Arial" charset="0"/>
              </a:rPr>
              <a:t>First</a:t>
            </a:r>
            <a:r>
              <a:rPr lang="en-US" altLang="en-US" dirty="0">
                <a:latin typeface="Arial" charset="0"/>
                <a:cs typeface="Arial" charset="0"/>
              </a:rPr>
              <a:t>, a good </a:t>
            </a:r>
            <a:r>
              <a:rPr lang="en-US" altLang="en-US" b="1" dirty="0">
                <a:latin typeface="Arial" charset="0"/>
                <a:cs typeface="Arial" charset="0"/>
              </a:rPr>
              <a:t>mission</a:t>
            </a:r>
            <a:r>
              <a:rPr lang="en-US" altLang="en-US" dirty="0">
                <a:latin typeface="Arial" charset="0"/>
                <a:cs typeface="Arial" charset="0"/>
              </a:rPr>
              <a:t> statement allows for the generation and consideration of a range of </a:t>
            </a:r>
            <a:r>
              <a:rPr lang="en-US" altLang="en-US" b="1" dirty="0">
                <a:latin typeface="Arial" charset="0"/>
                <a:cs typeface="Arial" charset="0"/>
              </a:rPr>
              <a:t>feasible alternative objectives </a:t>
            </a:r>
            <a:r>
              <a:rPr lang="en-US" altLang="en-US" dirty="0">
                <a:latin typeface="Arial" charset="0"/>
                <a:cs typeface="Arial" charset="0"/>
              </a:rPr>
              <a:t>and strategies without unduly stifling </a:t>
            </a:r>
            <a:r>
              <a:rPr lang="en-US" altLang="en-US" b="1" dirty="0">
                <a:latin typeface="Arial" charset="0"/>
                <a:cs typeface="Arial" charset="0"/>
              </a:rPr>
              <a:t>management creativity</a:t>
            </a:r>
            <a:r>
              <a:rPr lang="en-US" altLang="en-US" dirty="0" smtClean="0">
                <a:latin typeface="Arial" charset="0"/>
                <a:cs typeface="Arial" charset="0"/>
              </a:rPr>
              <a:t>.</a:t>
            </a:r>
          </a:p>
          <a:p>
            <a:pPr>
              <a:defRPr/>
            </a:pPr>
            <a:r>
              <a:rPr lang="en-US" altLang="en-US" b="1" dirty="0">
                <a:latin typeface="Arial" charset="0"/>
                <a:cs typeface="Arial" charset="0"/>
              </a:rPr>
              <a:t>Second</a:t>
            </a:r>
            <a:r>
              <a:rPr lang="en-US" altLang="en-US" dirty="0">
                <a:latin typeface="Arial" charset="0"/>
                <a:cs typeface="Arial" charset="0"/>
              </a:rPr>
              <a:t>,</a:t>
            </a:r>
            <a:r>
              <a:rPr lang="en-US" altLang="en-US" b="1" dirty="0">
                <a:latin typeface="Arial" charset="0"/>
                <a:cs typeface="Arial" charset="0"/>
              </a:rPr>
              <a:t> </a:t>
            </a:r>
            <a:r>
              <a:rPr lang="en-US" altLang="en-US" dirty="0">
                <a:latin typeface="Arial" charset="0"/>
                <a:cs typeface="Arial" charset="0"/>
              </a:rPr>
              <a:t>a mission statement needs to be </a:t>
            </a:r>
            <a:r>
              <a:rPr lang="en-US" altLang="en-US" b="1" dirty="0">
                <a:latin typeface="Arial" charset="0"/>
                <a:cs typeface="Arial" charset="0"/>
              </a:rPr>
              <a:t>broad</a:t>
            </a:r>
            <a:r>
              <a:rPr lang="en-US" altLang="en-US" dirty="0">
                <a:latin typeface="Arial" charset="0"/>
                <a:cs typeface="Arial" charset="0"/>
              </a:rPr>
              <a:t> to </a:t>
            </a:r>
            <a:r>
              <a:rPr lang="en-US" altLang="en-US" b="1" dirty="0">
                <a:latin typeface="Arial" charset="0"/>
                <a:cs typeface="Arial" charset="0"/>
              </a:rPr>
              <a:t>reconcile differences</a:t>
            </a:r>
            <a:r>
              <a:rPr lang="en-US" altLang="en-US" dirty="0">
                <a:latin typeface="Arial" charset="0"/>
                <a:cs typeface="Arial" charset="0"/>
              </a:rPr>
              <a:t> effectively among, and appeal to, an organization’s </a:t>
            </a:r>
            <a:r>
              <a:rPr lang="en-US" altLang="en-US" b="1" dirty="0">
                <a:latin typeface="Arial" charset="0"/>
                <a:cs typeface="Arial" charset="0"/>
              </a:rPr>
              <a:t>diverse </a:t>
            </a:r>
            <a:r>
              <a:rPr lang="en-US" altLang="en-US" b="1" dirty="0" smtClean="0">
                <a:latin typeface="Arial" charset="0"/>
                <a:cs typeface="Arial" charset="0"/>
              </a:rPr>
              <a:t>stakeholders</a:t>
            </a:r>
          </a:p>
          <a:p>
            <a:pPr>
              <a:defRPr/>
            </a:pPr>
            <a:r>
              <a:rPr lang="en-US" altLang="en-US" b="1" dirty="0">
                <a:latin typeface="Arial" charset="0"/>
                <a:cs typeface="Arial" charset="0"/>
              </a:rPr>
              <a:t>Stakeholders </a:t>
            </a:r>
          </a:p>
          <a:p>
            <a:pPr>
              <a:defRPr/>
            </a:pPr>
            <a:r>
              <a:rPr lang="en-US" altLang="en-US" dirty="0" smtClean="0">
                <a:latin typeface="Arial" charset="0"/>
                <a:cs typeface="Arial" charset="0"/>
              </a:rPr>
              <a:t>Include </a:t>
            </a:r>
            <a:r>
              <a:rPr lang="en-US" altLang="en-US" dirty="0">
                <a:latin typeface="Arial" charset="0"/>
                <a:cs typeface="Arial" charset="0"/>
              </a:rPr>
              <a:t>employees, managers, stockholders, boards of directors, customers, suppliers, distributors, creditors, governments (local, state, federal, and foreign), unions, competitors, environmental groups, and the general public.</a:t>
            </a:r>
          </a:p>
          <a:p>
            <a:pPr>
              <a:defRPr/>
            </a:pPr>
            <a:endParaRPr lang="en-US" altLang="en-US" dirty="0" smtClean="0">
              <a:latin typeface="Arial" charset="0"/>
              <a:cs typeface="Arial" charset="0"/>
            </a:endParaRPr>
          </a:p>
          <a:p>
            <a:pPr>
              <a:defRPr/>
            </a:pPr>
            <a:endParaRPr lang="en-US" altLang="en-US" dirty="0">
              <a:latin typeface="Arial" charset="0"/>
              <a:cs typeface="Arial" charset="0"/>
            </a:endParaRPr>
          </a:p>
        </p:txBody>
      </p:sp>
    </p:spTree>
    <p:extLst>
      <p:ext uri="{BB962C8B-B14F-4D97-AF65-F5344CB8AC3E}">
        <p14:creationId xmlns:p14="http://schemas.microsoft.com/office/powerpoint/2010/main" val="34592779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Continued…</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7992" y="1870645"/>
            <a:ext cx="86296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1826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 Customer Orientation</a:t>
            </a:r>
          </a:p>
        </p:txBody>
      </p:sp>
      <p:sp>
        <p:nvSpPr>
          <p:cNvPr id="3" name="Content Placeholder 2"/>
          <p:cNvSpPr>
            <a:spLocks noGrp="1"/>
          </p:cNvSpPr>
          <p:nvPr>
            <p:ph idx="1"/>
          </p:nvPr>
        </p:nvSpPr>
        <p:spPr/>
        <p:txBody>
          <a:bodyPr>
            <a:normAutofit/>
          </a:bodyPr>
          <a:lstStyle/>
          <a:p>
            <a:r>
              <a:rPr lang="en-US" dirty="0"/>
              <a:t>A mission statement should: </a:t>
            </a:r>
          </a:p>
          <a:p>
            <a:r>
              <a:rPr lang="en-US" dirty="0" smtClean="0"/>
              <a:t>Define </a:t>
            </a:r>
            <a:r>
              <a:rPr lang="en-US" b="1" dirty="0" smtClean="0"/>
              <a:t>what </a:t>
            </a:r>
            <a:r>
              <a:rPr lang="en-US" b="1" dirty="0"/>
              <a:t>the organization is </a:t>
            </a:r>
            <a:r>
              <a:rPr lang="en-US" dirty="0"/>
              <a:t>and what the organization aspires to be</a:t>
            </a:r>
          </a:p>
          <a:p>
            <a:r>
              <a:rPr lang="en-US" dirty="0" smtClean="0"/>
              <a:t>Be </a:t>
            </a:r>
            <a:r>
              <a:rPr lang="en-US" dirty="0"/>
              <a:t>limited enough to exclude some ventures and </a:t>
            </a:r>
            <a:r>
              <a:rPr lang="en-US" b="1" dirty="0"/>
              <a:t>broad</a:t>
            </a:r>
            <a:r>
              <a:rPr lang="en-US" dirty="0"/>
              <a:t> enough to allow for </a:t>
            </a:r>
            <a:r>
              <a:rPr lang="en-US" b="1" dirty="0"/>
              <a:t>creative growth</a:t>
            </a:r>
          </a:p>
          <a:p>
            <a:r>
              <a:rPr lang="en-US" b="1" dirty="0" smtClean="0"/>
              <a:t>Distinguish</a:t>
            </a:r>
            <a:r>
              <a:rPr lang="en-US" dirty="0" smtClean="0"/>
              <a:t> </a:t>
            </a:r>
            <a:r>
              <a:rPr lang="en-US" dirty="0"/>
              <a:t>a given organization from all </a:t>
            </a:r>
            <a:r>
              <a:rPr lang="en-US" dirty="0" smtClean="0"/>
              <a:t>others</a:t>
            </a:r>
          </a:p>
          <a:p>
            <a:r>
              <a:rPr lang="en-US" dirty="0"/>
              <a:t>A mission statement should also:</a:t>
            </a:r>
          </a:p>
          <a:p>
            <a:endParaRPr lang="en-US" dirty="0" smtClean="0"/>
          </a:p>
          <a:p>
            <a:endParaRPr lang="en-US" dirty="0"/>
          </a:p>
          <a:p>
            <a:endParaRPr lang="en-US" dirty="0"/>
          </a:p>
        </p:txBody>
      </p:sp>
    </p:spTree>
    <p:extLst>
      <p:ext uri="{BB962C8B-B14F-4D97-AF65-F5344CB8AC3E}">
        <p14:creationId xmlns:p14="http://schemas.microsoft.com/office/powerpoint/2010/main" val="94871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Continued…</a:t>
            </a:r>
            <a:endParaRPr lang="en-US" dirty="0"/>
          </a:p>
        </p:txBody>
      </p:sp>
      <p:sp>
        <p:nvSpPr>
          <p:cNvPr id="3" name="Content Placeholder 2"/>
          <p:cNvSpPr>
            <a:spLocks noGrp="1"/>
          </p:cNvSpPr>
          <p:nvPr>
            <p:ph idx="1"/>
          </p:nvPr>
        </p:nvSpPr>
        <p:spPr/>
        <p:txBody>
          <a:bodyPr/>
          <a:lstStyle/>
          <a:p>
            <a:r>
              <a:rPr lang="en-US" dirty="0"/>
              <a:t>Serve as a </a:t>
            </a:r>
            <a:r>
              <a:rPr lang="en-US" b="1" dirty="0"/>
              <a:t>framework</a:t>
            </a:r>
            <a:r>
              <a:rPr lang="en-US" dirty="0"/>
              <a:t> for evaluating both </a:t>
            </a:r>
            <a:r>
              <a:rPr lang="en-US" b="1" dirty="0"/>
              <a:t>current</a:t>
            </a:r>
            <a:r>
              <a:rPr lang="en-US" dirty="0"/>
              <a:t> and </a:t>
            </a:r>
            <a:r>
              <a:rPr lang="en-US" b="1" dirty="0"/>
              <a:t>prospective</a:t>
            </a:r>
            <a:r>
              <a:rPr lang="en-US" dirty="0"/>
              <a:t> activities</a:t>
            </a:r>
          </a:p>
          <a:p>
            <a:r>
              <a:rPr lang="en-US" dirty="0"/>
              <a:t>Be stated in terms sufficiently clear to </a:t>
            </a:r>
            <a:r>
              <a:rPr lang="en-US" b="1" dirty="0"/>
              <a:t>be widely understood </a:t>
            </a:r>
            <a:r>
              <a:rPr lang="en-US" dirty="0"/>
              <a:t>throughout the organization</a:t>
            </a:r>
          </a:p>
          <a:p>
            <a:r>
              <a:rPr lang="en-US" dirty="0" smtClean="0"/>
              <a:t>A </a:t>
            </a:r>
            <a:r>
              <a:rPr lang="en-US" dirty="0"/>
              <a:t>good mission statement reflects the </a:t>
            </a:r>
            <a:r>
              <a:rPr lang="en-US" b="1" dirty="0"/>
              <a:t>anticipations of customers</a:t>
            </a:r>
            <a:r>
              <a:rPr lang="en-US" dirty="0"/>
              <a:t>.</a:t>
            </a:r>
          </a:p>
          <a:p>
            <a:r>
              <a:rPr lang="en-US" dirty="0"/>
              <a:t>The </a:t>
            </a:r>
            <a:r>
              <a:rPr lang="en-US" b="1" dirty="0"/>
              <a:t>operating philosophy </a:t>
            </a:r>
            <a:r>
              <a:rPr lang="en-US" dirty="0"/>
              <a:t>of organizations should be to identify </a:t>
            </a:r>
            <a:r>
              <a:rPr lang="en-US" b="1" dirty="0"/>
              <a:t>customers’ needs </a:t>
            </a:r>
            <a:r>
              <a:rPr lang="en-US" dirty="0"/>
              <a:t>and then provide a product or service to fulfill those needs.</a:t>
            </a:r>
          </a:p>
          <a:p>
            <a:endParaRPr lang="en-US" dirty="0"/>
          </a:p>
        </p:txBody>
      </p:sp>
    </p:spTree>
    <p:extLst>
      <p:ext uri="{BB962C8B-B14F-4D97-AF65-F5344CB8AC3E}">
        <p14:creationId xmlns:p14="http://schemas.microsoft.com/office/powerpoint/2010/main" val="871583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Mission Statement Components</a:t>
            </a:r>
          </a:p>
        </p:txBody>
      </p:sp>
      <p:sp>
        <p:nvSpPr>
          <p:cNvPr id="3" name="Content Placeholder 2"/>
          <p:cNvSpPr>
            <a:spLocks noGrp="1"/>
          </p:cNvSpPr>
          <p:nvPr>
            <p:ph idx="1"/>
          </p:nvPr>
        </p:nvSpPr>
        <p:spPr/>
        <p:txBody>
          <a:bodyPr>
            <a:normAutofit/>
          </a:bodyPr>
          <a:lstStyle/>
          <a:p>
            <a:pPr marL="0" indent="0">
              <a:buNone/>
            </a:pPr>
            <a:r>
              <a:rPr lang="en-US" dirty="0"/>
              <a:t>1. </a:t>
            </a:r>
            <a:r>
              <a:rPr lang="en-US" b="1" dirty="0"/>
              <a:t>Customers—Who</a:t>
            </a:r>
            <a:r>
              <a:rPr lang="en-US" dirty="0"/>
              <a:t> are the firm’s customers?</a:t>
            </a:r>
          </a:p>
          <a:p>
            <a:pPr marL="0" indent="0">
              <a:buNone/>
            </a:pPr>
            <a:r>
              <a:rPr lang="en-US" dirty="0"/>
              <a:t>2. </a:t>
            </a:r>
            <a:r>
              <a:rPr lang="en-US" b="1" dirty="0"/>
              <a:t>Products or services</a:t>
            </a:r>
            <a:r>
              <a:rPr lang="en-US" dirty="0"/>
              <a:t>—What are the </a:t>
            </a:r>
            <a:r>
              <a:rPr lang="en-US" dirty="0" smtClean="0"/>
              <a:t>firm’s </a:t>
            </a:r>
            <a:r>
              <a:rPr lang="en-US" dirty="0"/>
              <a:t>major products or services?</a:t>
            </a:r>
          </a:p>
          <a:p>
            <a:pPr marL="0" indent="0">
              <a:buNone/>
            </a:pPr>
            <a:r>
              <a:rPr lang="en-US" dirty="0"/>
              <a:t>3. </a:t>
            </a:r>
            <a:r>
              <a:rPr lang="en-US" b="1" dirty="0"/>
              <a:t>Markets</a:t>
            </a:r>
            <a:r>
              <a:rPr lang="en-US" b="1" dirty="0" smtClean="0"/>
              <a:t>— </a:t>
            </a:r>
            <a:r>
              <a:rPr lang="en-US" dirty="0" smtClean="0"/>
              <a:t>Geographically</a:t>
            </a:r>
            <a:r>
              <a:rPr lang="en-US" dirty="0"/>
              <a:t>, where does the </a:t>
            </a:r>
            <a:r>
              <a:rPr lang="en-US" dirty="0" smtClean="0"/>
              <a:t>firm </a:t>
            </a:r>
            <a:r>
              <a:rPr lang="en-US" dirty="0"/>
              <a:t>compete?</a:t>
            </a:r>
          </a:p>
          <a:p>
            <a:pPr marL="0" indent="0">
              <a:buNone/>
            </a:pPr>
            <a:r>
              <a:rPr lang="en-US" dirty="0"/>
              <a:t>4. </a:t>
            </a:r>
            <a:r>
              <a:rPr lang="en-US" b="1" dirty="0"/>
              <a:t>Technology</a:t>
            </a:r>
            <a:r>
              <a:rPr lang="en-US" b="1" dirty="0" smtClean="0"/>
              <a:t>— </a:t>
            </a:r>
            <a:r>
              <a:rPr lang="en-US" dirty="0" smtClean="0"/>
              <a:t>Is </a:t>
            </a:r>
            <a:r>
              <a:rPr lang="en-US" dirty="0"/>
              <a:t>the firm technologically </a:t>
            </a:r>
            <a:r>
              <a:rPr lang="en-US" dirty="0" smtClean="0"/>
              <a:t>current?</a:t>
            </a:r>
          </a:p>
          <a:p>
            <a:pPr marL="0" indent="0">
              <a:buNone/>
            </a:pPr>
            <a:r>
              <a:rPr lang="en-US" dirty="0" smtClean="0"/>
              <a:t>5</a:t>
            </a:r>
            <a:r>
              <a:rPr lang="en-US" dirty="0"/>
              <a:t>. Concern for </a:t>
            </a:r>
            <a:r>
              <a:rPr lang="en-US" b="1" dirty="0"/>
              <a:t>survival</a:t>
            </a:r>
            <a:r>
              <a:rPr lang="en-US" dirty="0"/>
              <a:t>, </a:t>
            </a:r>
            <a:r>
              <a:rPr lang="en-US" b="1" dirty="0"/>
              <a:t>growth</a:t>
            </a:r>
            <a:r>
              <a:rPr lang="en-US" dirty="0"/>
              <a:t>, and </a:t>
            </a:r>
            <a:r>
              <a:rPr lang="en-US" b="1" dirty="0" smtClean="0"/>
              <a:t>profitability— </a:t>
            </a:r>
            <a:r>
              <a:rPr lang="en-US" dirty="0" smtClean="0"/>
              <a:t>Is </a:t>
            </a:r>
            <a:r>
              <a:rPr lang="en-US" dirty="0"/>
              <a:t>the firm committed to </a:t>
            </a:r>
            <a:r>
              <a:rPr lang="en-US" dirty="0" smtClean="0"/>
              <a:t>growth </a:t>
            </a:r>
            <a:r>
              <a:rPr lang="en-US" dirty="0"/>
              <a:t>and financial </a:t>
            </a:r>
            <a:r>
              <a:rPr lang="en-US" dirty="0" smtClean="0"/>
              <a:t>soundness? (i.e.: for investors)</a:t>
            </a:r>
          </a:p>
          <a:p>
            <a:pPr marL="0" indent="0">
              <a:buNone/>
            </a:pPr>
            <a:r>
              <a:rPr lang="en-US" dirty="0" smtClean="0"/>
              <a:t>6</a:t>
            </a:r>
            <a:r>
              <a:rPr lang="en-US" dirty="0"/>
              <a:t>. </a:t>
            </a:r>
            <a:r>
              <a:rPr lang="en-US" b="1" dirty="0"/>
              <a:t>Philosophy—What</a:t>
            </a:r>
            <a:r>
              <a:rPr lang="en-US" dirty="0"/>
              <a:t> are the basic </a:t>
            </a:r>
            <a:r>
              <a:rPr lang="en-US" b="1" dirty="0"/>
              <a:t>beliefs</a:t>
            </a:r>
            <a:r>
              <a:rPr lang="en-US" dirty="0"/>
              <a:t>, </a:t>
            </a:r>
            <a:r>
              <a:rPr lang="en-US" b="1" dirty="0" smtClean="0"/>
              <a:t>values</a:t>
            </a:r>
            <a:r>
              <a:rPr lang="en-US" dirty="0"/>
              <a:t>, aspirations, and </a:t>
            </a:r>
            <a:r>
              <a:rPr lang="en-US" b="1" dirty="0"/>
              <a:t>ethical</a:t>
            </a:r>
            <a:r>
              <a:rPr lang="en-US" dirty="0"/>
              <a:t> priorities of </a:t>
            </a:r>
            <a:r>
              <a:rPr lang="en-US" dirty="0" smtClean="0"/>
              <a:t>the </a:t>
            </a:r>
            <a:r>
              <a:rPr lang="en-US" dirty="0"/>
              <a:t>firm?</a:t>
            </a:r>
          </a:p>
          <a:p>
            <a:pPr marL="0" indent="0">
              <a:buNone/>
            </a:pPr>
            <a:endParaRPr lang="en-US" dirty="0" smtClean="0"/>
          </a:p>
          <a:p>
            <a:endParaRPr lang="en-US" dirty="0"/>
          </a:p>
        </p:txBody>
      </p:sp>
    </p:spTree>
    <p:extLst>
      <p:ext uri="{BB962C8B-B14F-4D97-AF65-F5344CB8AC3E}">
        <p14:creationId xmlns:p14="http://schemas.microsoft.com/office/powerpoint/2010/main" val="1294513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Continued…</a:t>
            </a:r>
            <a:endParaRPr lang="en-US" dirty="0"/>
          </a:p>
        </p:txBody>
      </p:sp>
      <p:sp>
        <p:nvSpPr>
          <p:cNvPr id="3" name="Content Placeholder 2"/>
          <p:cNvSpPr>
            <a:spLocks noGrp="1"/>
          </p:cNvSpPr>
          <p:nvPr>
            <p:ph idx="1"/>
          </p:nvPr>
        </p:nvSpPr>
        <p:spPr>
          <a:xfrm>
            <a:off x="838200" y="1825625"/>
            <a:ext cx="10515600" cy="4703964"/>
          </a:xfrm>
        </p:spPr>
        <p:txBody>
          <a:bodyPr>
            <a:normAutofit/>
          </a:bodyPr>
          <a:lstStyle/>
          <a:p>
            <a:pPr marL="0" indent="0">
              <a:buNone/>
            </a:pPr>
            <a:r>
              <a:rPr lang="en-US" dirty="0"/>
              <a:t>7. </a:t>
            </a:r>
            <a:r>
              <a:rPr lang="en-US" b="1" dirty="0"/>
              <a:t>Self-concept</a:t>
            </a:r>
            <a:r>
              <a:rPr lang="en-US" dirty="0" smtClean="0"/>
              <a:t>— What </a:t>
            </a:r>
            <a:r>
              <a:rPr lang="en-US" dirty="0"/>
              <a:t>is the firm’s </a:t>
            </a:r>
            <a:r>
              <a:rPr lang="en-US" b="1" dirty="0"/>
              <a:t>distinctive competence </a:t>
            </a:r>
            <a:r>
              <a:rPr lang="en-US" dirty="0"/>
              <a:t>or major competitive advantage?</a:t>
            </a:r>
          </a:p>
          <a:p>
            <a:pPr marL="0" indent="0">
              <a:buNone/>
            </a:pPr>
            <a:r>
              <a:rPr lang="en-US" dirty="0"/>
              <a:t>8. Concern for </a:t>
            </a:r>
            <a:r>
              <a:rPr lang="en-US" b="1" dirty="0"/>
              <a:t>public image</a:t>
            </a:r>
            <a:r>
              <a:rPr lang="en-US" dirty="0" smtClean="0"/>
              <a:t>— Is </a:t>
            </a:r>
            <a:r>
              <a:rPr lang="en-US" dirty="0"/>
              <a:t>the firm </a:t>
            </a:r>
            <a:r>
              <a:rPr lang="en-US" b="1" dirty="0"/>
              <a:t>responsive</a:t>
            </a:r>
            <a:r>
              <a:rPr lang="en-US" dirty="0"/>
              <a:t> to </a:t>
            </a:r>
            <a:r>
              <a:rPr lang="en-US" b="1" dirty="0"/>
              <a:t>social</a:t>
            </a:r>
            <a:r>
              <a:rPr lang="en-US" dirty="0"/>
              <a:t>, </a:t>
            </a:r>
            <a:r>
              <a:rPr lang="en-US" b="1" dirty="0"/>
              <a:t>community</a:t>
            </a:r>
            <a:r>
              <a:rPr lang="en-US" dirty="0"/>
              <a:t>, and  </a:t>
            </a:r>
            <a:r>
              <a:rPr lang="en-US" b="1" dirty="0"/>
              <a:t>environmental concerns</a:t>
            </a:r>
            <a:r>
              <a:rPr lang="en-US" dirty="0"/>
              <a:t>?</a:t>
            </a:r>
          </a:p>
          <a:p>
            <a:pPr marL="0" indent="0">
              <a:buNone/>
            </a:pPr>
            <a:r>
              <a:rPr lang="en-US" dirty="0"/>
              <a:t>9. Concern for </a:t>
            </a:r>
            <a:r>
              <a:rPr lang="en-US" b="1" dirty="0"/>
              <a:t>employees</a:t>
            </a:r>
            <a:r>
              <a:rPr lang="en-US" b="1" dirty="0" smtClean="0"/>
              <a:t>— </a:t>
            </a:r>
            <a:r>
              <a:rPr lang="en-US" dirty="0" smtClean="0"/>
              <a:t>Are </a:t>
            </a:r>
            <a:r>
              <a:rPr lang="en-US" dirty="0"/>
              <a:t>employees a valuable asset of the firm?</a:t>
            </a:r>
          </a:p>
        </p:txBody>
      </p:sp>
    </p:spTree>
    <p:extLst>
      <p:ext uri="{BB962C8B-B14F-4D97-AF65-F5344CB8AC3E}">
        <p14:creationId xmlns:p14="http://schemas.microsoft.com/office/powerpoint/2010/main" val="421349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Example Mission Statements</a:t>
            </a:r>
          </a:p>
        </p:txBody>
      </p:sp>
      <p:sp>
        <p:nvSpPr>
          <p:cNvPr id="3" name="Content Placeholder 2"/>
          <p:cNvSpPr>
            <a:spLocks noGrp="1"/>
          </p:cNvSpPr>
          <p:nvPr>
            <p:ph idx="1"/>
          </p:nvPr>
        </p:nvSpPr>
        <p:spPr/>
        <p:txBody>
          <a:bodyPr>
            <a:normAutofit/>
          </a:bodyPr>
          <a:lstStyle/>
          <a:p>
            <a:r>
              <a:rPr lang="en-US" dirty="0"/>
              <a:t>We aspire to make PepsiCo the world’s (3) premier consumer products company, focused on convenient foods and beverages (2). We seek to produce healthy financial rewards for investors (5) as we provide opportunities for growth and enrichment to our employees (9), our business partners and the communities (8) in which we operate. And in everything we do, we strive to act with honesty, openness, fairness and integrity (6).</a:t>
            </a:r>
          </a:p>
        </p:txBody>
      </p:sp>
    </p:spTree>
    <p:extLst>
      <p:ext uri="{BB962C8B-B14F-4D97-AF65-F5344CB8AC3E}">
        <p14:creationId xmlns:p14="http://schemas.microsoft.com/office/powerpoint/2010/main" val="194880435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Example Mission Statements</a:t>
            </a:r>
          </a:p>
        </p:txBody>
      </p:sp>
      <p:sp>
        <p:nvSpPr>
          <p:cNvPr id="3" name="Content Placeholder 2"/>
          <p:cNvSpPr>
            <a:spLocks noGrp="1"/>
          </p:cNvSpPr>
          <p:nvPr>
            <p:ph idx="1"/>
          </p:nvPr>
        </p:nvSpPr>
        <p:spPr/>
        <p:txBody>
          <a:bodyPr>
            <a:normAutofit/>
          </a:bodyPr>
          <a:lstStyle/>
          <a:p>
            <a:pPr marL="0" indent="0">
              <a:buNone/>
            </a:pPr>
            <a:r>
              <a:rPr lang="en-US" dirty="0"/>
              <a:t>Dell’s mission is to be the most successful computer company (2) in the world (3) at delivering the best customer experience in markets we serve (1). In doing so, Dell will meet customer expectations of highest quality; leading technology (4); competitive pricing; individual and company accountability (6); best-in-class service and support (7); flexible customization capability (7); superior corporate citizenship (8); financial stability (5).</a:t>
            </a:r>
          </a:p>
          <a:p>
            <a:pPr marL="0" indent="0">
              <a:buNone/>
            </a:pPr>
            <a:endParaRPr lang="en-US" dirty="0"/>
          </a:p>
        </p:txBody>
      </p:sp>
    </p:spTree>
    <p:extLst>
      <p:ext uri="{BB962C8B-B14F-4D97-AF65-F5344CB8AC3E}">
        <p14:creationId xmlns:p14="http://schemas.microsoft.com/office/powerpoint/2010/main" val="3640346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Example Mission Statements</a:t>
            </a:r>
          </a:p>
        </p:txBody>
      </p:sp>
      <p:sp>
        <p:nvSpPr>
          <p:cNvPr id="3" name="Content Placeholder 2"/>
          <p:cNvSpPr>
            <a:spLocks noGrp="1"/>
          </p:cNvSpPr>
          <p:nvPr>
            <p:ph idx="1"/>
          </p:nvPr>
        </p:nvSpPr>
        <p:spPr/>
        <p:txBody>
          <a:bodyPr/>
          <a:lstStyle/>
          <a:p>
            <a:r>
              <a:rPr lang="en-US" dirty="0"/>
              <a:t>Procter &amp; Gamble will provide branded products and services of superior quality and value (7) that improve the lives of the world’s (3) consumers. As a result, consumers (1) will reward us with industry leadership in sales, profit (5), and value creation, allowing our people (9), our shareholders, and the communities (8) in which we live and work to prosper.</a:t>
            </a:r>
          </a:p>
          <a:p>
            <a:endParaRPr lang="en-US" dirty="0"/>
          </a:p>
        </p:txBody>
      </p:sp>
    </p:spTree>
    <p:extLst>
      <p:ext uri="{BB962C8B-B14F-4D97-AF65-F5344CB8AC3E}">
        <p14:creationId xmlns:p14="http://schemas.microsoft.com/office/powerpoint/2010/main" val="2380601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test </a:t>
            </a:r>
            <a:endParaRPr lang="en-US" dirty="0"/>
          </a:p>
        </p:txBody>
      </p:sp>
      <p:sp>
        <p:nvSpPr>
          <p:cNvPr id="3" name="Content Placeholder 2"/>
          <p:cNvSpPr>
            <a:spLocks noGrp="1"/>
          </p:cNvSpPr>
          <p:nvPr>
            <p:ph idx="1"/>
          </p:nvPr>
        </p:nvSpPr>
        <p:spPr/>
        <p:txBody>
          <a:bodyPr/>
          <a:lstStyle/>
          <a:p>
            <a:pPr algn="just"/>
            <a:r>
              <a:rPr lang="en-US" altLang="en-US" dirty="0"/>
              <a:t>Fleetwood Enterprises will lead the recreational vehicle and manufactured housing industries (?, ?) in providing quality products, with a passion for customer-driven innovation (?). We will emphasize training, embrace diversity and provide growth opportunities for our associates and our dealers (?). We will lead our industries in the application of appropriate technologies (?). We will operate at the highest levels of ethics and compliance with a focus on exemplary corporate governance (?). We will deliver value to our shareholders, positive operating results and industry-leading earnings (?).</a:t>
            </a:r>
          </a:p>
          <a:p>
            <a:endParaRPr lang="en-US" dirty="0"/>
          </a:p>
        </p:txBody>
      </p:sp>
    </p:spTree>
    <p:extLst>
      <p:ext uri="{BB962C8B-B14F-4D97-AF65-F5344CB8AC3E}">
        <p14:creationId xmlns:p14="http://schemas.microsoft.com/office/powerpoint/2010/main" val="409285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test</a:t>
            </a:r>
            <a:endParaRPr lang="en-US" dirty="0"/>
          </a:p>
        </p:txBody>
      </p:sp>
      <p:sp>
        <p:nvSpPr>
          <p:cNvPr id="3" name="Content Placeholder 2"/>
          <p:cNvSpPr>
            <a:spLocks noGrp="1"/>
          </p:cNvSpPr>
          <p:nvPr>
            <p:ph idx="1"/>
          </p:nvPr>
        </p:nvSpPr>
        <p:spPr/>
        <p:txBody>
          <a:bodyPr/>
          <a:lstStyle/>
          <a:p>
            <a:pPr algn="just">
              <a:spcBef>
                <a:spcPct val="0"/>
              </a:spcBef>
            </a:pPr>
            <a:r>
              <a:rPr lang="en-US" altLang="en-US" dirty="0"/>
              <a:t>We are loyal to Royal Caribbean and Celebrity and strive for continuous improvement in everything </a:t>
            </a:r>
            <a:r>
              <a:rPr lang="en-US" altLang="en-US" dirty="0" smtClean="0"/>
              <a:t>we do</a:t>
            </a:r>
            <a:r>
              <a:rPr lang="en-US" altLang="en-US" dirty="0"/>
              <a:t>. We always provide service with a friendly greeting and a smile (?). We anticipate the needs of </a:t>
            </a:r>
            <a:r>
              <a:rPr lang="en-US" altLang="en-US" dirty="0" smtClean="0"/>
              <a:t>our customers </a:t>
            </a:r>
            <a:r>
              <a:rPr lang="en-US" altLang="en-US" dirty="0"/>
              <a:t>and make all efforts to exceed our customers</a:t>
            </a:r>
            <a:r>
              <a:rPr lang="ja-JP" altLang="en-US" dirty="0"/>
              <a:t>’</a:t>
            </a:r>
            <a:r>
              <a:rPr lang="en-US" altLang="ja-JP" dirty="0"/>
              <a:t> expectations (?). We take ownership of </a:t>
            </a:r>
            <a:r>
              <a:rPr lang="en-US" altLang="ja-JP" dirty="0" smtClean="0"/>
              <a:t>any </a:t>
            </a:r>
            <a:r>
              <a:rPr lang="en-US" altLang="en-US" dirty="0" smtClean="0"/>
              <a:t>problem </a:t>
            </a:r>
            <a:r>
              <a:rPr lang="en-US" altLang="en-US" dirty="0"/>
              <a:t>that is brought to our attention. We engage in conduct that enhances our corporate </a:t>
            </a:r>
            <a:r>
              <a:rPr lang="en-US" altLang="en-US" dirty="0" smtClean="0"/>
              <a:t>reputation and </a:t>
            </a:r>
            <a:r>
              <a:rPr lang="en-US" altLang="en-US" dirty="0"/>
              <a:t>employee morale (?). We are committed to act in the highest ethical manner and respect the rights</a:t>
            </a:r>
          </a:p>
          <a:p>
            <a:pPr algn="just">
              <a:spcBef>
                <a:spcPct val="0"/>
              </a:spcBef>
              <a:buFont typeface="Wingdings" panose="05000000000000000000" pitchFamily="2" charset="2"/>
              <a:buNone/>
            </a:pPr>
            <a:r>
              <a:rPr lang="en-US" altLang="en-US" dirty="0"/>
              <a:t>    and dignity of others. (?).</a:t>
            </a:r>
          </a:p>
          <a:p>
            <a:endParaRPr lang="en-US" dirty="0"/>
          </a:p>
        </p:txBody>
      </p:sp>
    </p:spTree>
    <p:extLst>
      <p:ext uri="{BB962C8B-B14F-4D97-AF65-F5344CB8AC3E}">
        <p14:creationId xmlns:p14="http://schemas.microsoft.com/office/powerpoint/2010/main" val="1591523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 test </a:t>
            </a:r>
            <a:endParaRPr lang="en-US" dirty="0"/>
          </a:p>
        </p:txBody>
      </p:sp>
      <p:sp>
        <p:nvSpPr>
          <p:cNvPr id="3" name="Content Placeholder 2"/>
          <p:cNvSpPr>
            <a:spLocks noGrp="1"/>
          </p:cNvSpPr>
          <p:nvPr>
            <p:ph idx="1"/>
          </p:nvPr>
        </p:nvSpPr>
        <p:spPr/>
        <p:txBody>
          <a:bodyPr/>
          <a:lstStyle/>
          <a:p>
            <a:pPr algn="just"/>
            <a:r>
              <a:rPr lang="en-US" dirty="0"/>
              <a:t>At L’Oreal, we believe that lasting business success is built upon ethical </a:t>
            </a:r>
            <a:r>
              <a:rPr lang="en-US" dirty="0" smtClean="0"/>
              <a:t>(?) </a:t>
            </a:r>
            <a:r>
              <a:rPr lang="en-US" dirty="0"/>
              <a:t>standards which guide growth and on a genuine sense of responsibility to our employees </a:t>
            </a:r>
            <a:r>
              <a:rPr lang="en-US" dirty="0" smtClean="0"/>
              <a:t>(?), </a:t>
            </a:r>
            <a:r>
              <a:rPr lang="en-US" dirty="0"/>
              <a:t>our consumers, our environment and to the communities in which we operate </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142673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2077</TotalTime>
  <Words>1215</Words>
  <Application>Microsoft Office PowerPoint</Application>
  <PresentationFormat>Widescreen</PresentationFormat>
  <Paragraphs>96</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Arial</vt:lpstr>
      <vt:lpstr>Calibri</vt:lpstr>
      <vt:lpstr>Calibri Light</vt:lpstr>
      <vt:lpstr>Wingdings</vt:lpstr>
      <vt:lpstr>Office Theme</vt:lpstr>
      <vt:lpstr>The business vision and mission </vt:lpstr>
      <vt:lpstr>The main questions</vt:lpstr>
      <vt:lpstr>Introduction </vt:lpstr>
      <vt:lpstr>Vision Statement Examples</vt:lpstr>
      <vt:lpstr>What Is Our Business?</vt:lpstr>
      <vt:lpstr>Mission Statement</vt:lpstr>
      <vt:lpstr>Vision and Mission</vt:lpstr>
      <vt:lpstr>The Process of Developing Vision and Mission Statements</vt:lpstr>
      <vt:lpstr>Importance of Vision and  Mission Statements</vt:lpstr>
      <vt:lpstr>Benefits of Having a Clear Mission and Vision</vt:lpstr>
      <vt:lpstr>Characteristics of a Mission Statement</vt:lpstr>
      <vt:lpstr>Continued…</vt:lpstr>
      <vt:lpstr>A Customer Orientation</vt:lpstr>
      <vt:lpstr>Continued…</vt:lpstr>
      <vt:lpstr>Mission Statement Components</vt:lpstr>
      <vt:lpstr>Continued…</vt:lpstr>
      <vt:lpstr>Example Mission Statements</vt:lpstr>
      <vt:lpstr>Example Mission Statements</vt:lpstr>
      <vt:lpstr>Example Mission Statements</vt:lpstr>
      <vt:lpstr>A test </vt:lpstr>
      <vt:lpstr>A test</vt:lpstr>
      <vt:lpstr>A test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pouyanes</dc:creator>
  <cp:lastModifiedBy>Pouyan Esmaeil Zadeh</cp:lastModifiedBy>
  <cp:revision>726</cp:revision>
  <dcterms:created xsi:type="dcterms:W3CDTF">2013-09-28T17:15:54Z</dcterms:created>
  <dcterms:modified xsi:type="dcterms:W3CDTF">2019-09-12T14:02:51Z</dcterms:modified>
</cp:coreProperties>
</file>